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3"/>
  </p:notesMasterIdLst>
  <p:sldIdLst>
    <p:sldId id="258" r:id="rId2"/>
    <p:sldId id="288" r:id="rId3"/>
    <p:sldId id="256" r:id="rId4"/>
    <p:sldId id="284" r:id="rId5"/>
    <p:sldId id="260" r:id="rId6"/>
    <p:sldId id="286" r:id="rId7"/>
    <p:sldId id="261" r:id="rId8"/>
    <p:sldId id="263" r:id="rId9"/>
    <p:sldId id="264" r:id="rId10"/>
    <p:sldId id="265" r:id="rId11"/>
    <p:sldId id="282" r:id="rId12"/>
    <p:sldId id="285" r:id="rId13"/>
    <p:sldId id="268" r:id="rId14"/>
    <p:sldId id="287" r:id="rId15"/>
    <p:sldId id="270" r:id="rId16"/>
    <p:sldId id="271" r:id="rId17"/>
    <p:sldId id="272" r:id="rId18"/>
    <p:sldId id="273" r:id="rId19"/>
    <p:sldId id="290" r:id="rId20"/>
    <p:sldId id="278" r:id="rId21"/>
    <p:sldId id="29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EFE5E1"/>
    <a:srgbClr val="996600"/>
    <a:srgbClr val="F2DFDE"/>
    <a:srgbClr val="ECE5E4"/>
    <a:srgbClr val="FF9900"/>
    <a:srgbClr val="CC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49" autoAdjust="0"/>
    <p:restoredTop sz="72727" autoAdjust="0"/>
  </p:normalViewPr>
  <p:slideViewPr>
    <p:cSldViewPr>
      <p:cViewPr varScale="1">
        <p:scale>
          <a:sx n="82" d="100"/>
          <a:sy n="82" d="100"/>
        </p:scale>
        <p:origin x="20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24B52-FD71-4726-98E9-4024DAC0EF62}" type="datetimeFigureOut">
              <a:rPr lang="en-CA" smtClean="0"/>
              <a:t>2023-05-28</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06E06-2A9E-401A-A2FD-FF6CB5E0CDE1}" type="slidenum">
              <a:rPr lang="en-CA" smtClean="0"/>
              <a:t>‹N°›</a:t>
            </a:fld>
            <a:endParaRPr lang="en-CA"/>
          </a:p>
        </p:txBody>
      </p:sp>
    </p:spTree>
    <p:extLst>
      <p:ext uri="{BB962C8B-B14F-4D97-AF65-F5344CB8AC3E}">
        <p14:creationId xmlns:p14="http://schemas.microsoft.com/office/powerpoint/2010/main" val="227559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2</a:t>
            </a:fld>
            <a:endParaRPr lang="en-CA"/>
          </a:p>
        </p:txBody>
      </p:sp>
    </p:spTree>
    <p:extLst>
      <p:ext uri="{BB962C8B-B14F-4D97-AF65-F5344CB8AC3E}">
        <p14:creationId xmlns:p14="http://schemas.microsoft.com/office/powerpoint/2010/main" val="1842607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11</a:t>
            </a:fld>
            <a:endParaRPr lang="en-CA"/>
          </a:p>
        </p:txBody>
      </p:sp>
    </p:spTree>
    <p:extLst>
      <p:ext uri="{BB962C8B-B14F-4D97-AF65-F5344CB8AC3E}">
        <p14:creationId xmlns:p14="http://schemas.microsoft.com/office/powerpoint/2010/main" val="4294289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12</a:t>
            </a:fld>
            <a:endParaRPr lang="en-CA"/>
          </a:p>
        </p:txBody>
      </p:sp>
    </p:spTree>
    <p:extLst>
      <p:ext uri="{BB962C8B-B14F-4D97-AF65-F5344CB8AC3E}">
        <p14:creationId xmlns:p14="http://schemas.microsoft.com/office/powerpoint/2010/main" val="200342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13</a:t>
            </a:fld>
            <a:endParaRPr lang="en-CA"/>
          </a:p>
        </p:txBody>
      </p:sp>
    </p:spTree>
    <p:extLst>
      <p:ext uri="{BB962C8B-B14F-4D97-AF65-F5344CB8AC3E}">
        <p14:creationId xmlns:p14="http://schemas.microsoft.com/office/powerpoint/2010/main" val="116963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14</a:t>
            </a:fld>
            <a:endParaRPr lang="en-CA"/>
          </a:p>
        </p:txBody>
      </p:sp>
    </p:spTree>
    <p:extLst>
      <p:ext uri="{BB962C8B-B14F-4D97-AF65-F5344CB8AC3E}">
        <p14:creationId xmlns:p14="http://schemas.microsoft.com/office/powerpoint/2010/main" val="2474292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15</a:t>
            </a:fld>
            <a:endParaRPr lang="en-CA"/>
          </a:p>
        </p:txBody>
      </p:sp>
    </p:spTree>
    <p:extLst>
      <p:ext uri="{BB962C8B-B14F-4D97-AF65-F5344CB8AC3E}">
        <p14:creationId xmlns:p14="http://schemas.microsoft.com/office/powerpoint/2010/main" val="2275908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16</a:t>
            </a:fld>
            <a:endParaRPr lang="en-CA"/>
          </a:p>
        </p:txBody>
      </p:sp>
    </p:spTree>
    <p:extLst>
      <p:ext uri="{BB962C8B-B14F-4D97-AF65-F5344CB8AC3E}">
        <p14:creationId xmlns:p14="http://schemas.microsoft.com/office/powerpoint/2010/main" val="1343521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17</a:t>
            </a:fld>
            <a:endParaRPr lang="en-CA"/>
          </a:p>
        </p:txBody>
      </p:sp>
    </p:spTree>
    <p:extLst>
      <p:ext uri="{BB962C8B-B14F-4D97-AF65-F5344CB8AC3E}">
        <p14:creationId xmlns:p14="http://schemas.microsoft.com/office/powerpoint/2010/main" val="189406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18</a:t>
            </a:fld>
            <a:endParaRPr lang="en-CA"/>
          </a:p>
        </p:txBody>
      </p:sp>
    </p:spTree>
    <p:extLst>
      <p:ext uri="{BB962C8B-B14F-4D97-AF65-F5344CB8AC3E}">
        <p14:creationId xmlns:p14="http://schemas.microsoft.com/office/powerpoint/2010/main" val="1348584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21</a:t>
            </a:fld>
            <a:endParaRPr lang="en-CA"/>
          </a:p>
        </p:txBody>
      </p:sp>
    </p:spTree>
    <p:extLst>
      <p:ext uri="{BB962C8B-B14F-4D97-AF65-F5344CB8AC3E}">
        <p14:creationId xmlns:p14="http://schemas.microsoft.com/office/powerpoint/2010/main" val="3030053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CA" b="1" dirty="0"/>
          </a:p>
        </p:txBody>
      </p:sp>
      <p:sp>
        <p:nvSpPr>
          <p:cNvPr id="4" name="Slide Number Placeholder 3"/>
          <p:cNvSpPr>
            <a:spLocks noGrp="1"/>
          </p:cNvSpPr>
          <p:nvPr>
            <p:ph type="sldNum" sz="quarter" idx="10"/>
          </p:nvPr>
        </p:nvSpPr>
        <p:spPr/>
        <p:txBody>
          <a:bodyPr/>
          <a:lstStyle/>
          <a:p>
            <a:fld id="{85006E06-2A9E-401A-A2FD-FF6CB5E0CDE1}" type="slidenum">
              <a:rPr lang="en-CA" smtClean="0"/>
              <a:t>3</a:t>
            </a:fld>
            <a:endParaRPr lang="en-CA"/>
          </a:p>
        </p:txBody>
      </p:sp>
    </p:spTree>
    <p:extLst>
      <p:ext uri="{BB962C8B-B14F-4D97-AF65-F5344CB8AC3E}">
        <p14:creationId xmlns:p14="http://schemas.microsoft.com/office/powerpoint/2010/main" val="362942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4</a:t>
            </a:fld>
            <a:endParaRPr lang="en-CA"/>
          </a:p>
        </p:txBody>
      </p:sp>
    </p:spTree>
    <p:extLst>
      <p:ext uri="{BB962C8B-B14F-4D97-AF65-F5344CB8AC3E}">
        <p14:creationId xmlns:p14="http://schemas.microsoft.com/office/powerpoint/2010/main" val="1220224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5006E06-2A9E-401A-A2FD-FF6CB5E0CDE1}" type="slidenum">
              <a:rPr lang="en-CA" smtClean="0"/>
              <a:t>5</a:t>
            </a:fld>
            <a:endParaRPr lang="en-CA"/>
          </a:p>
        </p:txBody>
      </p:sp>
    </p:spTree>
    <p:extLst>
      <p:ext uri="{BB962C8B-B14F-4D97-AF65-F5344CB8AC3E}">
        <p14:creationId xmlns:p14="http://schemas.microsoft.com/office/powerpoint/2010/main" val="4126979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6</a:t>
            </a:fld>
            <a:endParaRPr lang="en-CA"/>
          </a:p>
        </p:txBody>
      </p:sp>
    </p:spTree>
    <p:extLst>
      <p:ext uri="{BB962C8B-B14F-4D97-AF65-F5344CB8AC3E}">
        <p14:creationId xmlns:p14="http://schemas.microsoft.com/office/powerpoint/2010/main" val="945851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7</a:t>
            </a:fld>
            <a:endParaRPr lang="en-CA"/>
          </a:p>
        </p:txBody>
      </p:sp>
    </p:spTree>
    <p:extLst>
      <p:ext uri="{BB962C8B-B14F-4D97-AF65-F5344CB8AC3E}">
        <p14:creationId xmlns:p14="http://schemas.microsoft.com/office/powerpoint/2010/main" val="2492433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8</a:t>
            </a:fld>
            <a:endParaRPr lang="en-CA"/>
          </a:p>
        </p:txBody>
      </p:sp>
    </p:spTree>
    <p:extLst>
      <p:ext uri="{BB962C8B-B14F-4D97-AF65-F5344CB8AC3E}">
        <p14:creationId xmlns:p14="http://schemas.microsoft.com/office/powerpoint/2010/main" val="2969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9</a:t>
            </a:fld>
            <a:endParaRPr lang="en-CA"/>
          </a:p>
        </p:txBody>
      </p:sp>
    </p:spTree>
    <p:extLst>
      <p:ext uri="{BB962C8B-B14F-4D97-AF65-F5344CB8AC3E}">
        <p14:creationId xmlns:p14="http://schemas.microsoft.com/office/powerpoint/2010/main" val="4157009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5006E06-2A9E-401A-A2FD-FF6CB5E0CDE1}" type="slidenum">
              <a:rPr lang="en-CA" smtClean="0"/>
              <a:t>10</a:t>
            </a:fld>
            <a:endParaRPr lang="en-CA"/>
          </a:p>
        </p:txBody>
      </p:sp>
    </p:spTree>
    <p:extLst>
      <p:ext uri="{BB962C8B-B14F-4D97-AF65-F5344CB8AC3E}">
        <p14:creationId xmlns:p14="http://schemas.microsoft.com/office/powerpoint/2010/main" val="230220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A72EB-C7F0-434E-9C9C-43DC5DDBF4E1}" type="datetimeFigureOut">
              <a:rPr lang="fr-FR" smtClean="0"/>
              <a:pPr/>
              <a:t>28/05/2023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0B58AC-1BF0-49E6-AF2C-3B2E1D77DB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A72EB-C7F0-434E-9C9C-43DC5DDBF4E1}" type="datetimeFigureOut">
              <a:rPr lang="fr-FR" smtClean="0"/>
              <a:pPr/>
              <a:t>28/05/2023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58AC-1BF0-49E6-AF2C-3B2E1D77DB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zoom.us/j/94819227379"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triplinx.ca/" TargetMode="External"/><Relationship Id="rId2" Type="http://schemas.openxmlformats.org/officeDocument/2006/relationships/hyperlink" Target="https://www.federationhss.ca/fr/congres2023/voyages-transports" TargetMode="External"/><Relationship Id="rId1" Type="http://schemas.openxmlformats.org/officeDocument/2006/relationships/slideLayout" Target="../slideLayouts/slideLayout2.xml"/><Relationship Id="rId4" Type="http://schemas.openxmlformats.org/officeDocument/2006/relationships/hyperlink" Target="https://www.federationhss.ca/sites/default/files/2023-05/Congress-campus-map.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pfucc.net/" TargetMode="External"/><Relationship Id="rId2" Type="http://schemas.openxmlformats.org/officeDocument/2006/relationships/hyperlink" Target="http://www.brocku.ca/brockreview/index.php/voixplurielles/index" TargetMode="Externa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zoom.us/j/94432842429"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240" y="2996952"/>
            <a:ext cx="7499176" cy="2016224"/>
          </a:xfrm>
        </p:spPr>
        <p:txBody>
          <a:bodyPr>
            <a:noAutofit/>
          </a:bodyPr>
          <a:lstStyle/>
          <a:p>
            <a:pPr algn="ctr">
              <a:buNone/>
            </a:pPr>
            <a:r>
              <a:rPr lang="en-CA" sz="2400" dirty="0"/>
              <a:t>Colloque de </a:t>
            </a:r>
            <a:r>
              <a:rPr lang="en-CA" sz="2400" dirty="0" err="1"/>
              <a:t>l’APFUCC</a:t>
            </a:r>
            <a:r>
              <a:rPr lang="en-CA" sz="2400" dirty="0"/>
              <a:t> </a:t>
            </a:r>
          </a:p>
          <a:p>
            <a:pPr algn="ctr">
              <a:buNone/>
            </a:pPr>
            <a:r>
              <a:rPr lang="fr-FR" sz="2400" dirty="0"/>
              <a:t>Du samedi 27 au mardi 30 mai 2023 </a:t>
            </a:r>
          </a:p>
          <a:p>
            <a:pPr algn="ctr">
              <a:buNone/>
            </a:pPr>
            <a:r>
              <a:rPr lang="fr-FR" sz="2400" dirty="0"/>
              <a:t>Congrès des Sciences humaines</a:t>
            </a:r>
          </a:p>
          <a:p>
            <a:pPr algn="ctr">
              <a:buNone/>
            </a:pPr>
            <a:r>
              <a:rPr lang="fr-FR" sz="2400" dirty="0"/>
              <a:t>York </a:t>
            </a:r>
            <a:r>
              <a:rPr lang="fr-FR" sz="2400" dirty="0" err="1"/>
              <a:t>University</a:t>
            </a:r>
            <a:r>
              <a:rPr lang="fr-FR" sz="2400" dirty="0"/>
              <a:t>, Toronto, Canada</a:t>
            </a:r>
          </a:p>
          <a:p>
            <a:pPr>
              <a:buNone/>
            </a:pPr>
            <a:endParaRPr lang="en-CA" sz="2400" dirty="0"/>
          </a:p>
          <a:p>
            <a:pPr>
              <a:buNone/>
            </a:pPr>
            <a:endParaRPr lang="fr-FR" sz="2400" dirty="0"/>
          </a:p>
        </p:txBody>
      </p:sp>
      <p:pic>
        <p:nvPicPr>
          <p:cNvPr id="4" name="Picture 3" descr="APFUCC logo"/>
          <p:cNvPicPr/>
          <p:nvPr/>
        </p:nvPicPr>
        <p:blipFill>
          <a:blip r:embed="rId2" cstate="print"/>
          <a:srcRect/>
          <a:stretch>
            <a:fillRect/>
          </a:stretch>
        </p:blipFill>
        <p:spPr bwMode="auto">
          <a:xfrm>
            <a:off x="282352" y="116632"/>
            <a:ext cx="8568952" cy="2088232"/>
          </a:xfrm>
          <a:prstGeom prst="rect">
            <a:avLst/>
          </a:prstGeom>
          <a:ln>
            <a:noFill/>
          </a:ln>
          <a:effectLst>
            <a:softEdge rad="112500"/>
          </a:effectLst>
        </p:spPr>
      </p:pic>
      <p:sp>
        <p:nvSpPr>
          <p:cNvPr id="7" name="Text Box 2"/>
          <p:cNvSpPr txBox="1">
            <a:spLocks noChangeArrowheads="1"/>
          </p:cNvSpPr>
          <p:nvPr/>
        </p:nvSpPr>
        <p:spPr bwMode="auto">
          <a:xfrm>
            <a:off x="683568" y="5085184"/>
            <a:ext cx="7848872" cy="1512168"/>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ea typeface="Times New Roman" pitchFamily="18" charset="0"/>
                <a:cs typeface="Times New Roman" pitchFamily="18" charset="0"/>
              </a:rPr>
              <a:t>Comité organisateur du colloque (par ordre alphabétique) : </a:t>
            </a:r>
            <a:endParaRPr kumimoji="0" lang="fr-FR" b="0" i="0" u="none" strike="noStrike" cap="none" normalizeH="0" baseline="0" dirty="0">
              <a:ln>
                <a:noFill/>
              </a:ln>
              <a:solidFill>
                <a:schemeClr val="tx1"/>
              </a:solidFill>
              <a:effectLst/>
              <a:cs typeface="Arial" pitchFamily="34" charset="0"/>
            </a:endParaRPr>
          </a:p>
          <a:p>
            <a:pPr lvl="0" algn="ctr" eaLnBrk="0" fontAlgn="base" hangingPunct="0">
              <a:spcBef>
                <a:spcPct val="0"/>
              </a:spcBef>
              <a:spcAft>
                <a:spcPct val="0"/>
              </a:spcAft>
            </a:pPr>
            <a:r>
              <a:rPr lang="en-CA" dirty="0" err="1">
                <a:cs typeface="Times New Roman" pitchFamily="18" charset="0"/>
              </a:rPr>
              <a:t>Soundouss</a:t>
            </a:r>
            <a:r>
              <a:rPr lang="en-CA" dirty="0">
                <a:cs typeface="Times New Roman" pitchFamily="18" charset="0"/>
              </a:rPr>
              <a:t> El </a:t>
            </a:r>
            <a:r>
              <a:rPr lang="en-CA" dirty="0" err="1">
                <a:cs typeface="Times New Roman" pitchFamily="18" charset="0"/>
              </a:rPr>
              <a:t>Kettani</a:t>
            </a:r>
            <a:r>
              <a:rPr lang="en-CA" dirty="0">
                <a:cs typeface="Times New Roman" pitchFamily="18" charset="0"/>
              </a:rPr>
              <a:t> (</a:t>
            </a:r>
            <a:r>
              <a:rPr lang="en-CA" dirty="0" err="1">
                <a:cs typeface="Times New Roman" pitchFamily="18" charset="0"/>
              </a:rPr>
              <a:t>présidente</a:t>
            </a:r>
            <a:r>
              <a:rPr lang="en-CA" dirty="0">
                <a:cs typeface="Times New Roman" pitchFamily="18" charset="0"/>
              </a:rPr>
              <a:t>), Kathryne Fontaine (vice-</a:t>
            </a:r>
            <a:r>
              <a:rPr lang="en-CA" dirty="0" err="1">
                <a:cs typeface="Times New Roman" pitchFamily="18" charset="0"/>
              </a:rPr>
              <a:t>présidente</a:t>
            </a:r>
            <a:r>
              <a:rPr lang="en-CA" dirty="0">
                <a:cs typeface="Times New Roman" pitchFamily="18" charset="0"/>
              </a:rPr>
              <a:t>), </a:t>
            </a:r>
          </a:p>
          <a:p>
            <a:pPr lvl="0" algn="ctr" eaLnBrk="0" fontAlgn="base" hangingPunct="0">
              <a:spcBef>
                <a:spcPct val="0"/>
              </a:spcBef>
              <a:spcAft>
                <a:spcPct val="0"/>
              </a:spcAft>
            </a:pPr>
            <a:r>
              <a:rPr lang="en-CA" dirty="0">
                <a:cs typeface="Times New Roman" pitchFamily="18" charset="0"/>
              </a:rPr>
              <a:t>Maria Petrescu (</a:t>
            </a:r>
            <a:r>
              <a:rPr lang="en-CA" dirty="0" err="1">
                <a:cs typeface="Times New Roman" pitchFamily="18" charset="0"/>
              </a:rPr>
              <a:t>directrice</a:t>
            </a:r>
            <a:r>
              <a:rPr lang="en-CA" dirty="0">
                <a:cs typeface="Times New Roman" pitchFamily="18" charset="0"/>
              </a:rPr>
              <a:t> de </a:t>
            </a:r>
            <a:r>
              <a:rPr lang="en-CA" dirty="0" err="1">
                <a:cs typeface="Times New Roman" pitchFamily="18" charset="0"/>
              </a:rPr>
              <a:t>programmation</a:t>
            </a:r>
            <a:r>
              <a:rPr lang="en-CA" dirty="0">
                <a:cs typeface="Times New Roman" pitchFamily="18" charset="0"/>
              </a:rPr>
              <a:t>), </a:t>
            </a:r>
          </a:p>
          <a:p>
            <a:pPr lvl="0" algn="ctr" eaLnBrk="0" fontAlgn="base" hangingPunct="0">
              <a:spcBef>
                <a:spcPct val="0"/>
              </a:spcBef>
              <a:spcAft>
                <a:spcPct val="0"/>
              </a:spcAft>
            </a:pPr>
            <a:r>
              <a:rPr lang="en-CA" dirty="0" err="1">
                <a:cs typeface="Times New Roman" pitchFamily="18" charset="0"/>
              </a:rPr>
              <a:t>Janusz</a:t>
            </a:r>
            <a:r>
              <a:rPr lang="en-CA" dirty="0">
                <a:cs typeface="Times New Roman" pitchFamily="18" charset="0"/>
              </a:rPr>
              <a:t> </a:t>
            </a:r>
            <a:r>
              <a:rPr lang="en-CA" dirty="0" err="1">
                <a:cs typeface="Times New Roman" pitchFamily="18" charset="0"/>
              </a:rPr>
              <a:t>Przychodzen</a:t>
            </a:r>
            <a:r>
              <a:rPr lang="en-CA" dirty="0">
                <a:cs typeface="Times New Roman" pitchFamily="18" charset="0"/>
              </a:rPr>
              <a:t> (</a:t>
            </a:r>
            <a:r>
              <a:rPr lang="en-CA" dirty="0" err="1">
                <a:cs typeface="Times New Roman" pitchFamily="18" charset="0"/>
              </a:rPr>
              <a:t>coordonnateur</a:t>
            </a:r>
            <a:r>
              <a:rPr lang="en-CA" dirty="0">
                <a:cs typeface="Times New Roman" pitchFamily="18" charset="0"/>
              </a:rPr>
              <a:t> local), Corina </a:t>
            </a:r>
            <a:r>
              <a:rPr lang="en-CA" dirty="0" err="1">
                <a:cs typeface="Times New Roman" pitchFamily="18" charset="0"/>
              </a:rPr>
              <a:t>Sandu</a:t>
            </a:r>
            <a:r>
              <a:rPr lang="en-CA" dirty="0">
                <a:cs typeface="Times New Roman" pitchFamily="18" charset="0"/>
              </a:rPr>
              <a:t> (</a:t>
            </a:r>
            <a:r>
              <a:rPr lang="en-CA" dirty="0" err="1">
                <a:cs typeface="Times New Roman" pitchFamily="18" charset="0"/>
              </a:rPr>
              <a:t>trésorière</a:t>
            </a:r>
            <a:r>
              <a:rPr lang="en-CA" dirty="0">
                <a:cs typeface="Times New Roman" pitchFamily="18" charset="0"/>
              </a:rPr>
              <a:t>),</a:t>
            </a:r>
          </a:p>
          <a:p>
            <a:pPr lvl="0" algn="ctr" eaLnBrk="0" fontAlgn="base" hangingPunct="0">
              <a:spcBef>
                <a:spcPct val="0"/>
              </a:spcBef>
              <a:spcAft>
                <a:spcPct val="0"/>
              </a:spcAft>
            </a:pPr>
            <a:r>
              <a:rPr lang="en-CA" dirty="0">
                <a:cs typeface="Times New Roman" pitchFamily="18" charset="0"/>
              </a:rPr>
              <a:t>Dominique </a:t>
            </a:r>
            <a:r>
              <a:rPr lang="en-CA" dirty="0" err="1">
                <a:cs typeface="Times New Roman" pitchFamily="18" charset="0"/>
              </a:rPr>
              <a:t>Scheffel-Dunand</a:t>
            </a:r>
            <a:r>
              <a:rPr lang="en-CA" dirty="0">
                <a:cs typeface="Times New Roman" pitchFamily="18" charset="0"/>
              </a:rPr>
              <a:t> (</a:t>
            </a:r>
            <a:r>
              <a:rPr lang="en-CA" dirty="0" err="1">
                <a:cs typeface="Times New Roman" pitchFamily="18" charset="0"/>
              </a:rPr>
              <a:t>coordonnatrice</a:t>
            </a:r>
            <a:r>
              <a:rPr lang="en-CA" dirty="0">
                <a:cs typeface="Times New Roman" pitchFamily="18" charset="0"/>
              </a:rPr>
              <a:t> locale)</a:t>
            </a:r>
            <a:endParaRPr kumimoji="0" lang="en-CA"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259632" y="365175"/>
            <a:ext cx="676875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D</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imanche</a:t>
            </a:r>
            <a:r>
              <a:rPr kumimoji="0" lang="fr-FR" sz="2000" b="1" i="0" u="none" strike="noStrike" cap="none" normalizeH="0" dirty="0">
                <a:ln>
                  <a:noFill/>
                </a:ln>
                <a:solidFill>
                  <a:schemeClr val="tx1"/>
                </a:solidFill>
                <a:effectLst/>
                <a:ea typeface="Times New Roman" pitchFamily="18" charset="0"/>
                <a:cs typeface="Times New Roman" pitchFamily="18" charset="0"/>
              </a:rPr>
              <a:t> 28</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 mai</a:t>
            </a:r>
            <a:endParaRPr kumimoji="0" lang="fr-FR" sz="2000" b="0" i="0" u="none" strike="noStrike" cap="none" normalizeH="0" baseline="0" dirty="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25438" algn="l"/>
              </a:tabLst>
            </a:pPr>
            <a:endParaRPr kumimoji="0" lang="fr-FR" sz="1600" b="0" i="0" u="none" strike="noStrike" cap="none" normalizeH="0" baseline="0" dirty="0">
              <a:ln>
                <a:noFill/>
              </a:ln>
              <a:solidFill>
                <a:schemeClr val="tx1"/>
              </a:solidFill>
              <a:effectLst/>
              <a:latin typeface="Perpetua Titling MT" pitchFamily="18"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485502013"/>
              </p:ext>
            </p:extLst>
          </p:nvPr>
        </p:nvGraphicFramePr>
        <p:xfrm>
          <a:off x="971600" y="1844824"/>
          <a:ext cx="7632848" cy="3888432"/>
        </p:xfrm>
        <a:graphic>
          <a:graphicData uri="http://schemas.openxmlformats.org/drawingml/2006/table">
            <a:tbl>
              <a:tblPr/>
              <a:tblGrid>
                <a:gridCol w="3960440">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tblGrid>
              <a:tr h="683389">
                <a:tc>
                  <a:txBody>
                    <a:bodyPr/>
                    <a:lstStyle/>
                    <a:p>
                      <a:pPr algn="ctr">
                        <a:spcAft>
                          <a:spcPts val="300"/>
                        </a:spcAft>
                      </a:pPr>
                      <a:r>
                        <a:rPr lang="fr-FR" sz="1400" b="1" dirty="0">
                          <a:latin typeface="+mn-lt"/>
                          <a:ea typeface="Times New Roman"/>
                          <a:cs typeface="Times New Roman"/>
                        </a:rPr>
                        <a:t>Atelier</a:t>
                      </a:r>
                      <a:r>
                        <a:rPr lang="fr-FR" sz="1400" b="1" baseline="0" dirty="0">
                          <a:latin typeface="+mn-lt"/>
                          <a:ea typeface="Times New Roman"/>
                          <a:cs typeface="Times New Roman"/>
                        </a:rPr>
                        <a:t> 14</a:t>
                      </a:r>
                      <a:endParaRPr lang="fr-FR" sz="1400" dirty="0">
                        <a:latin typeface="+mn-lt"/>
                        <a:ea typeface="Times New Roman"/>
                        <a:cs typeface="Times New Roman"/>
                      </a:endParaRPr>
                    </a:p>
                    <a:p>
                      <a:pPr algn="ctr">
                        <a:spcAft>
                          <a:spcPts val="0"/>
                        </a:spcAft>
                      </a:pPr>
                      <a:r>
                        <a:rPr lang="fr-FR" sz="1200" b="1" i="0" dirty="0">
                          <a:latin typeface="+mn-lt"/>
                          <a:ea typeface="Times New Roman"/>
                          <a:cs typeface="Times New Roman"/>
                        </a:rPr>
                        <a:t>Communications libres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Times New Roman"/>
                        </a:rPr>
                        <a:t>Atelier 14</a:t>
                      </a:r>
                    </a:p>
                    <a:p>
                      <a:pPr algn="ctr">
                        <a:spcAft>
                          <a:spcPts val="300"/>
                        </a:spcAft>
                      </a:pPr>
                      <a:r>
                        <a:rPr lang="fr-FR" sz="1200" b="1" dirty="0">
                          <a:latin typeface="+mn-lt"/>
                          <a:ea typeface="Times New Roman"/>
                          <a:cs typeface="Times New Roman"/>
                        </a:rPr>
                        <a:t>Communications libres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3205043">
                <a:tc>
                  <a:txBody>
                    <a:bodyPr/>
                    <a:lstStyle/>
                    <a:p>
                      <a:pPr algn="ctr">
                        <a:spcAft>
                          <a:spcPts val="0"/>
                        </a:spcAft>
                      </a:pPr>
                      <a:r>
                        <a:rPr lang="fr-FR" sz="1100" b="1" dirty="0">
                          <a:latin typeface="+mn-lt"/>
                          <a:ea typeface="Times New Roman"/>
                          <a:cs typeface="Times New Roman"/>
                        </a:rPr>
                        <a:t>Ross Building-R S105</a:t>
                      </a:r>
                    </a:p>
                    <a:p>
                      <a:pPr algn="ctr">
                        <a:spcAft>
                          <a:spcPts val="0"/>
                        </a:spcAft>
                      </a:pPr>
                      <a:r>
                        <a:rPr lang="fr-FR" sz="1100" b="1" dirty="0">
                          <a:latin typeface="+mn-lt"/>
                          <a:ea typeface="Times New Roman"/>
                          <a:cs typeface="Times New Roman"/>
                        </a:rPr>
                        <a:t>16h00 – 17h30 </a:t>
                      </a:r>
                      <a:endParaRPr lang="fr-FR" sz="1100" dirty="0">
                        <a:latin typeface="+mn-lt"/>
                        <a:ea typeface="Times New Roman"/>
                        <a:cs typeface="Times New Roman"/>
                      </a:endParaRPr>
                    </a:p>
                    <a:p>
                      <a:pPr>
                        <a:spcBef>
                          <a:spcPts val="0"/>
                        </a:spcBef>
                        <a:spcAft>
                          <a:spcPts val="0"/>
                        </a:spcAft>
                      </a:pPr>
                      <a:endParaRPr lang="fr-FR" sz="1100" b="1" dirty="0">
                        <a:latin typeface="+mn-lt"/>
                        <a:ea typeface="Times New Roman"/>
                        <a:cs typeface="Times New Roman"/>
                      </a:endParaRPr>
                    </a:p>
                    <a:p>
                      <a:pPr>
                        <a:lnSpc>
                          <a:spcPct val="100000"/>
                        </a:lnSpc>
                        <a:spcBef>
                          <a:spcPts val="0"/>
                        </a:spcBef>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CA" sz="1100" b="0" kern="1200" dirty="0">
                          <a:solidFill>
                            <a:schemeClr val="tx1"/>
                          </a:solidFill>
                          <a:latin typeface="+mn-lt"/>
                          <a:ea typeface="+mn-ea"/>
                          <a:cs typeface="+mn-cs"/>
                        </a:rPr>
                        <a:t>Rajendra </a:t>
                      </a:r>
                      <a:r>
                        <a:rPr lang="fr-CA" sz="1100" b="0" kern="1200" dirty="0" err="1">
                          <a:solidFill>
                            <a:schemeClr val="tx1"/>
                          </a:solidFill>
                          <a:latin typeface="+mn-lt"/>
                          <a:ea typeface="+mn-ea"/>
                          <a:cs typeface="+mn-cs"/>
                        </a:rPr>
                        <a:t>Gopal</a:t>
                      </a:r>
                      <a:endParaRPr lang="fr-FR" sz="1100" b="0" dirty="0">
                        <a:latin typeface="+mn-lt"/>
                        <a:ea typeface="Times New Roman"/>
                        <a:cs typeface="Times New Roman"/>
                      </a:endParaRPr>
                    </a:p>
                    <a:p>
                      <a:pPr>
                        <a:lnSpc>
                          <a:spcPct val="100000"/>
                        </a:lnSpc>
                        <a:spcBef>
                          <a:spcPts val="0"/>
                        </a:spcBef>
                        <a:spcAft>
                          <a:spcPts val="0"/>
                        </a:spcAft>
                      </a:pPr>
                      <a:r>
                        <a:rPr lang="fr-FR" sz="1100" b="1" dirty="0">
                          <a:latin typeface="+mn-lt"/>
                          <a:ea typeface="Times New Roman"/>
                          <a:cs typeface="Times New Roman"/>
                        </a:rPr>
                        <a:t>Séance</a:t>
                      </a:r>
                      <a:r>
                        <a:rPr lang="fr-FR" sz="1100" b="0" dirty="0">
                          <a:latin typeface="+mn-lt"/>
                          <a:ea typeface="Times New Roman"/>
                          <a:cs typeface="Times New Roman"/>
                        </a:rPr>
                        <a:t> : </a:t>
                      </a:r>
                      <a:r>
                        <a:rPr lang="fr-FR" sz="1100" b="0" dirty="0">
                          <a:solidFill>
                            <a:schemeClr val="tx1"/>
                          </a:solidFill>
                          <a:latin typeface="+mn-lt"/>
                          <a:ea typeface="Times New Roman"/>
                          <a:cs typeface="Times New Roman"/>
                        </a:rPr>
                        <a:t>Le genre dans la littérature</a:t>
                      </a:r>
                    </a:p>
                    <a:p>
                      <a:pPr>
                        <a:lnSpc>
                          <a:spcPct val="100000"/>
                        </a:lnSpc>
                        <a:spcBef>
                          <a:spcPts val="0"/>
                        </a:spcBef>
                        <a:spcAft>
                          <a:spcPts val="0"/>
                        </a:spcAft>
                      </a:pPr>
                      <a:endParaRPr lang="fr-CA"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100" b="1" kern="1200" dirty="0">
                          <a:solidFill>
                            <a:schemeClr val="tx1"/>
                          </a:solidFill>
                          <a:latin typeface="+mn-lt"/>
                          <a:ea typeface="+mn-ea"/>
                          <a:cs typeface="+mn-cs"/>
                        </a:rPr>
                        <a:t>Rajendra </a:t>
                      </a:r>
                      <a:r>
                        <a:rPr lang="fr-CA" sz="1100" b="1" kern="1200" dirty="0" err="1">
                          <a:solidFill>
                            <a:schemeClr val="tx1"/>
                          </a:solidFill>
                          <a:latin typeface="+mn-lt"/>
                          <a:ea typeface="+mn-ea"/>
                          <a:cs typeface="+mn-cs"/>
                        </a:rPr>
                        <a:t>Gopal</a:t>
                      </a:r>
                      <a:r>
                        <a:rPr lang="fr-CA" sz="1100" b="1" kern="1200" dirty="0">
                          <a:solidFill>
                            <a:schemeClr val="tx1"/>
                          </a:solidFill>
                          <a:latin typeface="+mn-lt"/>
                          <a:ea typeface="+mn-ea"/>
                          <a:cs typeface="+mn-cs"/>
                        </a:rPr>
                        <a:t>, Université York, </a:t>
                      </a:r>
                      <a:r>
                        <a:rPr lang="fr-CA" sz="1100" kern="1200" dirty="0">
                          <a:solidFill>
                            <a:schemeClr val="tx1"/>
                          </a:solidFill>
                          <a:latin typeface="+mn-lt"/>
                          <a:ea typeface="+mn-ea"/>
                          <a:cs typeface="+mn-cs"/>
                        </a:rPr>
                        <a:t>La Voix combative de Malika </a:t>
                      </a:r>
                      <a:r>
                        <a:rPr lang="fr-CA" sz="1100" kern="1200" dirty="0" err="1">
                          <a:solidFill>
                            <a:schemeClr val="tx1"/>
                          </a:solidFill>
                          <a:latin typeface="+mn-lt"/>
                          <a:ea typeface="+mn-ea"/>
                          <a:cs typeface="+mn-cs"/>
                        </a:rPr>
                        <a:t>Mokeddem</a:t>
                      </a:r>
                      <a:r>
                        <a:rPr lang="fr-CA" sz="1100" kern="1200" dirty="0">
                          <a:solidFill>
                            <a:schemeClr val="tx1"/>
                          </a:solidFill>
                          <a:latin typeface="+mn-lt"/>
                          <a:ea typeface="+mn-ea"/>
                          <a:cs typeface="+mn-cs"/>
                        </a:rPr>
                        <a:t>: quand écrire n’est pas raconter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100" b="1" kern="1200" dirty="0">
                          <a:solidFill>
                            <a:schemeClr val="tx1"/>
                          </a:solidFill>
                          <a:latin typeface="+mn-lt"/>
                          <a:ea typeface="+mn-ea"/>
                          <a:cs typeface="+mn-cs"/>
                        </a:rPr>
                        <a:t>Vanessa Weller, Michigan State </a:t>
                      </a:r>
                      <a:r>
                        <a:rPr lang="fr-CA" sz="1100" b="1" kern="1200" dirty="0" err="1">
                          <a:solidFill>
                            <a:schemeClr val="tx1"/>
                          </a:solidFill>
                          <a:latin typeface="+mn-lt"/>
                          <a:ea typeface="+mn-ea"/>
                          <a:cs typeface="+mn-cs"/>
                        </a:rPr>
                        <a:t>University</a:t>
                      </a:r>
                      <a:r>
                        <a:rPr lang="fr-CA" sz="1100" b="1" kern="1200" dirty="0">
                          <a:solidFill>
                            <a:schemeClr val="tx1"/>
                          </a:solidFill>
                          <a:latin typeface="+mn-lt"/>
                          <a:ea typeface="+mn-ea"/>
                          <a:cs typeface="+mn-cs"/>
                        </a:rPr>
                        <a:t>, </a:t>
                      </a:r>
                      <a:r>
                        <a:rPr lang="fr-CA" sz="1100" b="0" kern="1200" dirty="0">
                          <a:solidFill>
                            <a:schemeClr val="tx1"/>
                          </a:solidFill>
                          <a:latin typeface="+mn-lt"/>
                          <a:ea typeface="+mn-ea"/>
                          <a:cs typeface="+mn-cs"/>
                        </a:rPr>
                        <a:t>De la </a:t>
                      </a:r>
                      <a:r>
                        <a:rPr lang="fr-CA" sz="1100" b="0" i="1" kern="1200" dirty="0">
                          <a:solidFill>
                            <a:schemeClr val="tx1"/>
                          </a:solidFill>
                          <a:latin typeface="+mn-lt"/>
                          <a:ea typeface="+mn-ea"/>
                          <a:cs typeface="+mn-cs"/>
                        </a:rPr>
                        <a:t>Dépêche africaine</a:t>
                      </a:r>
                      <a:r>
                        <a:rPr lang="fr-CA" sz="1100" b="0" kern="1200" dirty="0">
                          <a:solidFill>
                            <a:schemeClr val="tx1"/>
                          </a:solidFill>
                          <a:latin typeface="+mn-lt"/>
                          <a:ea typeface="+mn-ea"/>
                          <a:cs typeface="+mn-cs"/>
                        </a:rPr>
                        <a:t> au </a:t>
                      </a:r>
                      <a:r>
                        <a:rPr lang="fr-CA" sz="1100" b="0" i="1" kern="1200" dirty="0">
                          <a:solidFill>
                            <a:schemeClr val="tx1"/>
                          </a:solidFill>
                          <a:latin typeface="+mn-lt"/>
                          <a:ea typeface="+mn-ea"/>
                          <a:cs typeface="+mn-cs"/>
                        </a:rPr>
                        <a:t>Baobab fou </a:t>
                      </a:r>
                      <a:r>
                        <a:rPr lang="fr-CA" sz="1100" b="0" kern="1200" dirty="0">
                          <a:solidFill>
                            <a:schemeClr val="tx1"/>
                          </a:solidFill>
                          <a:latin typeface="+mn-lt"/>
                          <a:ea typeface="+mn-ea"/>
                          <a:cs typeface="+mn-cs"/>
                        </a:rPr>
                        <a:t>: la femme noire et son identité d’intellectuelle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100" b="1" kern="1200" dirty="0">
                          <a:solidFill>
                            <a:schemeClr val="tx1"/>
                          </a:solidFill>
                          <a:latin typeface="+mn-lt"/>
                          <a:ea typeface="+mn-ea"/>
                          <a:cs typeface="+mn-cs"/>
                        </a:rPr>
                        <a:t>Nadja </a:t>
                      </a:r>
                      <a:r>
                        <a:rPr lang="fr-CA" sz="1100" b="1" kern="1200" dirty="0" err="1">
                          <a:solidFill>
                            <a:schemeClr val="tx1"/>
                          </a:solidFill>
                          <a:latin typeface="+mn-lt"/>
                          <a:ea typeface="+mn-ea"/>
                          <a:cs typeface="+mn-cs"/>
                        </a:rPr>
                        <a:t>Curumthaully</a:t>
                      </a:r>
                      <a:r>
                        <a:rPr lang="fr-CA" sz="1100" b="1" kern="1200" dirty="0">
                          <a:solidFill>
                            <a:schemeClr val="tx1"/>
                          </a:solidFill>
                          <a:latin typeface="+mn-lt"/>
                          <a:ea typeface="+mn-ea"/>
                          <a:cs typeface="+mn-cs"/>
                        </a:rPr>
                        <a:t>, Université York, </a:t>
                      </a:r>
                      <a:r>
                        <a:rPr lang="fr-CA" sz="1100" kern="1200" dirty="0">
                          <a:solidFill>
                            <a:schemeClr val="tx1"/>
                          </a:solidFill>
                          <a:latin typeface="+mn-lt"/>
                          <a:ea typeface="+mn-ea"/>
                          <a:cs typeface="+mn-cs"/>
                        </a:rPr>
                        <a:t>Corps, désir et idéologie chez Colette, Simone de Beauvoir et Annie Ernaux selon une perspective psychanalytique</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fr-FR" sz="1100" b="1" dirty="0">
                          <a:latin typeface="+mn-lt"/>
                          <a:ea typeface="Times New Roman"/>
                          <a:cs typeface="Times New Roman"/>
                        </a:rPr>
                        <a:t>Ross Building-R S104</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16h00 – 17h30</a:t>
                      </a:r>
                    </a:p>
                    <a:p>
                      <a:pPr>
                        <a:spcAft>
                          <a:spcPts val="0"/>
                        </a:spcAft>
                      </a:pPr>
                      <a:endParaRPr lang="fr-FR" sz="1100" b="1" dirty="0">
                        <a:solidFill>
                          <a:schemeClr val="tx1"/>
                        </a:solidFill>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dirty="0" err="1">
                          <a:latin typeface="+mn-lt"/>
                          <a:ea typeface="Times New Roman"/>
                          <a:cs typeface="Times New Roman"/>
                        </a:rPr>
                        <a:t>Soundouss</a:t>
                      </a:r>
                      <a:r>
                        <a:rPr lang="fr-FR" sz="1100" dirty="0">
                          <a:latin typeface="+mn-lt"/>
                          <a:ea typeface="Times New Roman"/>
                          <a:cs typeface="Times New Roman"/>
                        </a:rPr>
                        <a:t> El-</a:t>
                      </a:r>
                      <a:r>
                        <a:rPr lang="fr-FR" sz="1100" dirty="0" err="1">
                          <a:latin typeface="+mn-lt"/>
                          <a:ea typeface="Times New Roman"/>
                          <a:cs typeface="Times New Roman"/>
                        </a:rPr>
                        <a:t>Kettani</a:t>
                      </a:r>
                      <a:endParaRPr lang="fr-FR" sz="1100" dirty="0">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Séance</a:t>
                      </a:r>
                      <a:r>
                        <a:rPr lang="fr-FR" sz="1100" b="0" dirty="0">
                          <a:latin typeface="+mn-lt"/>
                          <a:ea typeface="Times New Roman"/>
                          <a:cs typeface="Times New Roman"/>
                        </a:rPr>
                        <a:t> : Francophonie - (Chanson, peinture et pouvoir au) Maroc</a:t>
                      </a:r>
                    </a:p>
                    <a:p>
                      <a:pPr>
                        <a:lnSpc>
                          <a:spcPct val="100000"/>
                        </a:lnSpc>
                        <a:spcAft>
                          <a:spcPts val="0"/>
                        </a:spcAft>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Aziz Jaafari, Institut national des langues et cultures orientales, Paris, </a:t>
                      </a:r>
                      <a:r>
                        <a:rPr lang="fr-FR" sz="1100" b="0" dirty="0">
                          <a:latin typeface="+mn-lt"/>
                          <a:ea typeface="Times New Roman"/>
                          <a:cs typeface="Times New Roman"/>
                        </a:rPr>
                        <a:t>La chanson de la </a:t>
                      </a:r>
                      <a:r>
                        <a:rPr lang="fr-FR" sz="1100" b="0" i="1" dirty="0" err="1">
                          <a:latin typeface="+mn-lt"/>
                          <a:ea typeface="Times New Roman"/>
                          <a:cs typeface="Times New Roman"/>
                        </a:rPr>
                        <a:t>ɛayṭa</a:t>
                      </a:r>
                      <a:r>
                        <a:rPr lang="fr-FR" sz="1100" b="0" dirty="0">
                          <a:latin typeface="+mn-lt"/>
                          <a:ea typeface="Times New Roman"/>
                          <a:cs typeface="Times New Roman"/>
                        </a:rPr>
                        <a:t> : le témoin d’un patrimoine immatériel oral  - en ligne</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Soundouss</a:t>
                      </a:r>
                      <a:r>
                        <a:rPr lang="fr-FR" sz="1100" b="1" dirty="0">
                          <a:latin typeface="+mn-lt"/>
                          <a:ea typeface="Times New Roman"/>
                          <a:cs typeface="Times New Roman"/>
                        </a:rPr>
                        <a:t> El-</a:t>
                      </a:r>
                      <a:r>
                        <a:rPr lang="fr-FR" sz="1100" b="1" dirty="0" err="1">
                          <a:latin typeface="+mn-lt"/>
                          <a:ea typeface="Times New Roman"/>
                          <a:cs typeface="Times New Roman"/>
                        </a:rPr>
                        <a:t>Kettani</a:t>
                      </a:r>
                      <a:r>
                        <a:rPr lang="fr-FR" sz="1100" b="1" dirty="0">
                          <a:latin typeface="+mn-lt"/>
                          <a:ea typeface="Times New Roman"/>
                          <a:cs typeface="Times New Roman"/>
                        </a:rPr>
                        <a:t>, Collège militaire royal du Canada à Kingston, </a:t>
                      </a:r>
                      <a:r>
                        <a:rPr lang="fr-FR" sz="1100" b="0" i="1" dirty="0">
                          <a:latin typeface="+mn-lt"/>
                          <a:ea typeface="Times New Roman"/>
                          <a:cs typeface="Times New Roman"/>
                        </a:rPr>
                        <a:t>Isabelle Eberhardt épistolière</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Khadija </a:t>
                      </a:r>
                      <a:r>
                        <a:rPr lang="fr-FR" sz="1100" b="1" dirty="0" err="1">
                          <a:latin typeface="+mn-lt"/>
                          <a:ea typeface="Times New Roman"/>
                          <a:cs typeface="Times New Roman"/>
                        </a:rPr>
                        <a:t>Benthami</a:t>
                      </a:r>
                      <a:r>
                        <a:rPr lang="fr-FR" sz="1100" b="1" dirty="0">
                          <a:latin typeface="+mn-lt"/>
                          <a:ea typeface="Times New Roman"/>
                          <a:cs typeface="Times New Roman"/>
                        </a:rPr>
                        <a:t>, : Université de Bayreuth (Allemagne) et Université Mohamed V (Maroc), </a:t>
                      </a:r>
                      <a:r>
                        <a:rPr lang="fr-FR" sz="1100" b="0" dirty="0">
                          <a:latin typeface="+mn-lt"/>
                          <a:ea typeface="Times New Roman"/>
                          <a:cs typeface="Times New Roman"/>
                        </a:rPr>
                        <a:t>L’œil, foyer de pouvoir sans égal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lang="en-CA" sz="110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Rectangle 4">
            <a:extLst>
              <a:ext uri="{FF2B5EF4-FFF2-40B4-BE49-F238E27FC236}">
                <a16:creationId xmlns:a16="http://schemas.microsoft.com/office/drawing/2014/main" id="{7ED0E844-0120-381A-9B33-21AD5C75BD2F}"/>
              </a:ext>
            </a:extLst>
          </p:cNvPr>
          <p:cNvSpPr>
            <a:spLocks noChangeArrowheads="1"/>
          </p:cNvSpPr>
          <p:nvPr/>
        </p:nvSpPr>
        <p:spPr bwMode="auto">
          <a:xfrm>
            <a:off x="1079612" y="6021288"/>
            <a:ext cx="712879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1200" b="1" dirty="0"/>
              <a:t>17h00 – 19h00 : </a:t>
            </a:r>
            <a:r>
              <a:rPr lang="en-CA" sz="1200" b="1" dirty="0" err="1"/>
              <a:t>Réception</a:t>
            </a:r>
            <a:r>
              <a:rPr lang="en-CA" sz="1200" b="1" dirty="0"/>
              <a:t> du </a:t>
            </a:r>
            <a:r>
              <a:rPr lang="en-CA" sz="1200" b="1" dirty="0" err="1"/>
              <a:t>recteur</a:t>
            </a:r>
            <a:r>
              <a:rPr lang="en-CA" sz="1200" b="1" dirty="0"/>
              <a:t> – </a:t>
            </a:r>
            <a:r>
              <a:rPr lang="en-CA" sz="1200" b="1" dirty="0" err="1"/>
              <a:t>bibliothèque</a:t>
            </a:r>
            <a:r>
              <a:rPr lang="en-CA" sz="1200" b="1" dirty="0"/>
              <a:t> Scott (</a:t>
            </a:r>
            <a:r>
              <a:rPr lang="en-CA" sz="1200" b="1" dirty="0" err="1"/>
              <a:t>adjacente</a:t>
            </a:r>
            <a:r>
              <a:rPr lang="en-CA" sz="1200" b="1" dirty="0"/>
              <a:t> au Carrefour du </a:t>
            </a:r>
            <a:r>
              <a:rPr lang="en-CA" sz="1200" b="1" dirty="0" err="1"/>
              <a:t>Congrès</a:t>
            </a:r>
            <a:r>
              <a:rPr lang="en-CA" sz="1200" b="1" dirty="0"/>
              <a:t>)</a:t>
            </a:r>
            <a:endParaRPr lang="fr-F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439652" y="237274"/>
            <a:ext cx="597666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kumimoji="0" lang="fr-FR" sz="1600" b="1" i="0" u="none" strike="noStrike" cap="none" normalizeH="0" baseline="0" dirty="0">
                <a:ln>
                  <a:noFill/>
                </a:ln>
                <a:solidFill>
                  <a:schemeClr val="tx1"/>
                </a:solidFill>
                <a:effectLst/>
                <a:latin typeface="Perpetua Titling MT" pitchFamily="18" charset="0"/>
                <a:ea typeface="Times New Roman" pitchFamily="18" charset="0"/>
                <a:cs typeface="Iskoola Pota"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Iskoola Pota" pitchFamily="18" charset="0"/>
              </a:rPr>
              <a:t>L</a:t>
            </a:r>
            <a:r>
              <a:rPr kumimoji="0" lang="fr-FR" sz="2000" b="1" i="0" u="none" strike="noStrike" cap="none" normalizeH="0" baseline="0" dirty="0">
                <a:ln>
                  <a:noFill/>
                </a:ln>
                <a:solidFill>
                  <a:schemeClr val="tx1"/>
                </a:solidFill>
                <a:effectLst/>
                <a:ea typeface="Times New Roman" pitchFamily="18" charset="0"/>
                <a:cs typeface="Iskoola Pota" pitchFamily="18" charset="0"/>
              </a:rPr>
              <a:t>undi 29 mai</a:t>
            </a:r>
          </a:p>
          <a:p>
            <a:pPr marL="0" marR="0" lvl="0" indent="0" algn="ctr" defTabSz="914400" rtl="0" eaLnBrk="1" fontAlgn="base" latinLnBrk="0" hangingPunct="1">
              <a:lnSpc>
                <a:spcPct val="100000"/>
              </a:lnSpc>
              <a:spcBef>
                <a:spcPct val="0"/>
              </a:spcBef>
              <a:spcAft>
                <a:spcPct val="0"/>
              </a:spcAft>
              <a:buClrTx/>
              <a:buSzTx/>
              <a:buFontTx/>
              <a:buNone/>
              <a:tabLst>
                <a:tab pos="325438" algn="l"/>
              </a:tabLst>
            </a:pPr>
            <a:endParaRPr kumimoji="0" lang="fr-FR" sz="2000" b="0" i="0" u="none" strike="noStrike" cap="none" normalizeH="0" baseline="0" dirty="0">
              <a:ln>
                <a:noFill/>
              </a:ln>
              <a:solidFill>
                <a:schemeClr val="tx1"/>
              </a:solidFill>
              <a:effectLst/>
              <a:cs typeface="Iskoola Pota" pitchFamily="18" charset="0"/>
            </a:endParaRPr>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2339752" y="6215497"/>
            <a:ext cx="41764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fr-FR" sz="1200" b="1" i="0" u="none" strike="noStrike" cap="none" normalizeH="0" baseline="0" dirty="0">
                <a:ln>
                  <a:noFill/>
                </a:ln>
                <a:solidFill>
                  <a:schemeClr val="tx1"/>
                </a:solidFill>
                <a:effectLst/>
                <a:ea typeface="Times New Roman" pitchFamily="18" charset="0"/>
                <a:cs typeface="Times New Roman" pitchFamily="18" charset="0"/>
              </a:rPr>
              <a:t>Pause</a:t>
            </a:r>
            <a:r>
              <a:rPr lang="fr-FR" sz="1200" b="1" dirty="0">
                <a:ea typeface="Times New Roman" pitchFamily="18" charset="0"/>
                <a:cs typeface="Times New Roman" pitchFamily="18" charset="0"/>
              </a:rPr>
              <a:t>-café -  </a:t>
            </a:r>
            <a:r>
              <a:rPr lang="fr-FR" sz="1200" b="1" dirty="0">
                <a:solidFill>
                  <a:schemeClr val="accent1"/>
                </a:solidFill>
                <a:ea typeface="Times New Roman" pitchFamily="18" charset="0"/>
                <a:cs typeface="Times New Roman" pitchFamily="18" charset="0"/>
              </a:rPr>
              <a:t>Devant la salle </a:t>
            </a:r>
            <a:r>
              <a:rPr lang="fr-FR" sz="1200" b="1" dirty="0">
                <a:solidFill>
                  <a:schemeClr val="accent1"/>
                </a:solidFill>
                <a:ea typeface="Times New Roman"/>
                <a:cs typeface="Times New Roman"/>
              </a:rPr>
              <a:t>Ross Building-R S102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a:ln>
                  <a:noFill/>
                </a:ln>
                <a:effectLst/>
                <a:ea typeface="Times New Roman" pitchFamily="18" charset="0"/>
                <a:cs typeface="Times New Roman" pitchFamily="18" charset="0"/>
              </a:rPr>
              <a:t> </a:t>
            </a:r>
            <a:r>
              <a:rPr kumimoji="0" lang="fr-FR" sz="1200" b="1" i="0" u="none" strike="noStrike" cap="none" normalizeH="0" baseline="0" dirty="0">
                <a:ln>
                  <a:noFill/>
                </a:ln>
                <a:solidFill>
                  <a:schemeClr val="tx1"/>
                </a:solidFill>
                <a:effectLst/>
                <a:ea typeface="Times New Roman" pitchFamily="18" charset="0"/>
                <a:cs typeface="Times New Roman" pitchFamily="18" charset="0"/>
              </a:rPr>
              <a:t>10h30 – 11h </a:t>
            </a:r>
            <a:endParaRPr kumimoji="0" lang="fr-FR" sz="1200" b="0" i="0" u="none" strike="noStrike" cap="none" normalizeH="0" baseline="0" dirty="0">
              <a:ln>
                <a:noFill/>
              </a:ln>
              <a:solidFill>
                <a:schemeClr val="accent1"/>
              </a:solidFill>
              <a:effectLst/>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90817166"/>
              </p:ext>
            </p:extLst>
          </p:nvPr>
        </p:nvGraphicFramePr>
        <p:xfrm>
          <a:off x="251520" y="971455"/>
          <a:ext cx="8640960" cy="5128260"/>
        </p:xfrm>
        <a:graphic>
          <a:graphicData uri="http://schemas.openxmlformats.org/drawingml/2006/table">
            <a:tbl>
              <a:tblPr/>
              <a:tblGrid>
                <a:gridCol w="2913812">
                  <a:extLst>
                    <a:ext uri="{9D8B030D-6E8A-4147-A177-3AD203B41FA5}">
                      <a16:colId xmlns:a16="http://schemas.microsoft.com/office/drawing/2014/main" val="20000"/>
                    </a:ext>
                  </a:extLst>
                </a:gridCol>
                <a:gridCol w="2414780">
                  <a:extLst>
                    <a:ext uri="{9D8B030D-6E8A-4147-A177-3AD203B41FA5}">
                      <a16:colId xmlns:a16="http://schemas.microsoft.com/office/drawing/2014/main" val="20001"/>
                    </a:ext>
                  </a:extLst>
                </a:gridCol>
                <a:gridCol w="3312368">
                  <a:extLst>
                    <a:ext uri="{9D8B030D-6E8A-4147-A177-3AD203B41FA5}">
                      <a16:colId xmlns:a16="http://schemas.microsoft.com/office/drawing/2014/main" val="2009122883"/>
                    </a:ext>
                  </a:extLst>
                </a:gridCol>
              </a:tblGrid>
              <a:tr h="922356">
                <a:tc>
                  <a:txBody>
                    <a:bodyPr/>
                    <a:lstStyle/>
                    <a:p>
                      <a:pPr algn="ctr">
                        <a:spcAft>
                          <a:spcPts val="300"/>
                        </a:spcAft>
                      </a:pPr>
                      <a:r>
                        <a:rPr lang="fr-FR" sz="1400" b="1" noProof="0" dirty="0">
                          <a:latin typeface="+mn-lt"/>
                          <a:ea typeface="Times New Roman"/>
                          <a:cs typeface="Iskoola Pota" pitchFamily="18" charset="0"/>
                        </a:rPr>
                        <a:t>Atelier 12</a:t>
                      </a:r>
                    </a:p>
                    <a:p>
                      <a:pPr algn="ctr">
                        <a:spcAft>
                          <a:spcPts val="300"/>
                        </a:spcAft>
                      </a:pPr>
                      <a:r>
                        <a:rPr lang="fr-FR" sz="1400" b="1" noProof="0" dirty="0">
                          <a:latin typeface="+mn-lt"/>
                          <a:ea typeface="Times New Roman"/>
                          <a:cs typeface="Iskoola Pota" pitchFamily="18" charset="0"/>
                        </a:rPr>
                        <a:t>Au-delà de l’inclusion : pour une pédagogie critique, intersectionnelle et </a:t>
                      </a:r>
                      <a:r>
                        <a:rPr lang="fr-FR" sz="1400" b="1" noProof="0" dirty="0" err="1">
                          <a:latin typeface="+mn-lt"/>
                          <a:ea typeface="Times New Roman"/>
                          <a:cs typeface="Iskoola Pota" pitchFamily="18" charset="0"/>
                        </a:rPr>
                        <a:t>décolonisante</a:t>
                      </a:r>
                      <a:endParaRPr lang="fr-FR" sz="1400" b="1" noProof="0" dirty="0">
                        <a:latin typeface="+mn-lt"/>
                        <a:ea typeface="Times New Roman"/>
                        <a:cs typeface="Iskoola Pota" pitchFamily="18" charset="0"/>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i="0" noProof="0" dirty="0">
                          <a:latin typeface="+mn-lt"/>
                          <a:ea typeface="Times New Roman"/>
                          <a:cs typeface="Times New Roman"/>
                        </a:rPr>
                        <a:t>Atelier 6</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Violence(s) </a:t>
                      </a:r>
                      <a:r>
                        <a:rPr lang="fr-FR" sz="1400" b="1" i="1" noProof="0" dirty="0">
                          <a:latin typeface="+mn-lt"/>
                          <a:ea typeface="Times New Roman"/>
                          <a:cs typeface="Times New Roman"/>
                        </a:rPr>
                        <a:t>à </a:t>
                      </a:r>
                      <a:r>
                        <a:rPr lang="fr-FR" sz="1400" b="1" i="0" noProof="0" dirty="0">
                          <a:latin typeface="+mn-lt"/>
                          <a:ea typeface="Times New Roman"/>
                          <a:cs typeface="Times New Roman"/>
                        </a:rPr>
                        <a:t>et </a:t>
                      </a:r>
                      <a:r>
                        <a:rPr lang="fr-FR" sz="1400" b="1" i="1" noProof="0" dirty="0">
                          <a:latin typeface="+mn-lt"/>
                          <a:ea typeface="Times New Roman"/>
                          <a:cs typeface="Times New Roman"/>
                        </a:rPr>
                        <a:t>dans</a:t>
                      </a:r>
                      <a:r>
                        <a:rPr lang="fr-FR" sz="1400" b="1" i="0" noProof="0" dirty="0">
                          <a:latin typeface="+mn-lt"/>
                          <a:ea typeface="Times New Roman"/>
                          <a:cs typeface="Times New Roman"/>
                        </a:rPr>
                        <a:t> l'œuvre dans les arts, le cinéma et la littérature d'expression française</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Atelier 14</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Communications libres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2959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Accolade West-ACW 005 </a:t>
                      </a:r>
                    </a:p>
                    <a:p>
                      <a:pPr algn="ctr">
                        <a:spcAft>
                          <a:spcPts val="0"/>
                        </a:spcAft>
                      </a:pPr>
                      <a:r>
                        <a:rPr lang="fr-FR" sz="1100" b="1" noProof="0" dirty="0">
                          <a:latin typeface="+mn-lt"/>
                          <a:ea typeface="Times New Roman"/>
                          <a:cs typeface="Times New Roman"/>
                        </a:rPr>
                        <a:t>9h00 – 10h00</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Présidence </a:t>
                      </a:r>
                      <a:r>
                        <a:rPr lang="fr-FR" sz="1100" b="0" noProof="0" dirty="0">
                          <a:latin typeface="+mn-lt"/>
                          <a:ea typeface="Times New Roman"/>
                          <a:cs typeface="Times New Roman"/>
                        </a:rPr>
                        <a:t>:</a:t>
                      </a:r>
                      <a:r>
                        <a:rPr lang="fr-FR" sz="1100" noProof="0" dirty="0">
                          <a:latin typeface="+mn-lt"/>
                          <a:ea typeface="Times New Roman"/>
                          <a:cs typeface="Times New Roman"/>
                        </a:rPr>
                        <a:t> </a:t>
                      </a:r>
                      <a:r>
                        <a:rPr lang="fr-FR" sz="1100" noProof="0" dirty="0" err="1">
                          <a:latin typeface="+mn-lt"/>
                          <a:ea typeface="Times New Roman"/>
                          <a:cs typeface="Times New Roman"/>
                        </a:rPr>
                        <a:t>Hasheem</a:t>
                      </a:r>
                      <a:r>
                        <a:rPr lang="fr-FR" sz="1100" noProof="0" dirty="0">
                          <a:latin typeface="+mn-lt"/>
                          <a:ea typeface="Times New Roman"/>
                          <a:cs typeface="Times New Roman"/>
                        </a:rPr>
                        <a:t> </a:t>
                      </a:r>
                      <a:r>
                        <a:rPr lang="fr-FR" sz="1100" noProof="0" dirty="0" err="1">
                          <a:latin typeface="+mn-lt"/>
                          <a:ea typeface="Times New Roman"/>
                          <a:cs typeface="Times New Roman"/>
                        </a:rPr>
                        <a:t>Hakeem</a:t>
                      </a:r>
                      <a:r>
                        <a:rPr lang="fr-FR" sz="1100" noProof="0" dirty="0">
                          <a:latin typeface="+mn-lt"/>
                          <a:ea typeface="Times New Roman"/>
                          <a:cs typeface="Times New Roman"/>
                        </a:rPr>
                        <a:t>, Université de Calgary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Séance</a:t>
                      </a:r>
                      <a:r>
                        <a:rPr lang="fr-FR" sz="1100" b="0" noProof="0" dirty="0">
                          <a:latin typeface="+mn-lt"/>
                          <a:ea typeface="Times New Roman"/>
                          <a:cs typeface="Times New Roman"/>
                        </a:rPr>
                        <a:t> : Enjeux queer dans l’enseignement du français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i="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Caroline </a:t>
                      </a:r>
                      <a:r>
                        <a:rPr lang="fr-FR" sz="1100" b="1" noProof="0" dirty="0" err="1">
                          <a:latin typeface="+mn-lt"/>
                          <a:ea typeface="Times New Roman"/>
                          <a:cs typeface="Times New Roman"/>
                        </a:rPr>
                        <a:t>Lebrec</a:t>
                      </a:r>
                      <a:r>
                        <a:rPr lang="fr-FR" sz="1100" b="1" noProof="0" dirty="0">
                          <a:latin typeface="+mn-lt"/>
                          <a:ea typeface="Times New Roman"/>
                          <a:cs typeface="Times New Roman"/>
                        </a:rPr>
                        <a:t>, Université de la Colombie-Britannique, </a:t>
                      </a:r>
                      <a:r>
                        <a:rPr lang="fr-FR" sz="1100" b="1" noProof="0" dirty="0" err="1">
                          <a:latin typeface="+mn-lt"/>
                          <a:ea typeface="Times New Roman"/>
                          <a:cs typeface="Times New Roman"/>
                        </a:rPr>
                        <a:t>Shreya</a:t>
                      </a:r>
                      <a:r>
                        <a:rPr lang="fr-FR" sz="1100" b="1" noProof="0" dirty="0">
                          <a:latin typeface="+mn-lt"/>
                          <a:ea typeface="Times New Roman"/>
                          <a:cs typeface="Times New Roman"/>
                        </a:rPr>
                        <a:t> </a:t>
                      </a:r>
                      <a:r>
                        <a:rPr lang="fr-FR" sz="1100" b="1" noProof="0" dirty="0" err="1">
                          <a:latin typeface="+mn-lt"/>
                          <a:ea typeface="Times New Roman"/>
                          <a:cs typeface="Times New Roman"/>
                        </a:rPr>
                        <a:t>Diwan</a:t>
                      </a:r>
                      <a:r>
                        <a:rPr lang="fr-FR" sz="1100" b="1" noProof="0" dirty="0">
                          <a:latin typeface="+mn-lt"/>
                          <a:ea typeface="Times New Roman"/>
                          <a:cs typeface="Times New Roman"/>
                        </a:rPr>
                        <a:t>, UBC, </a:t>
                      </a:r>
                      <a:r>
                        <a:rPr lang="fr-FR" sz="1100" b="1" noProof="0" dirty="0" err="1">
                          <a:latin typeface="+mn-lt"/>
                          <a:ea typeface="Times New Roman"/>
                          <a:cs typeface="Times New Roman"/>
                        </a:rPr>
                        <a:t>Savindya</a:t>
                      </a:r>
                      <a:r>
                        <a:rPr lang="fr-FR" sz="1100" b="1" noProof="0" dirty="0">
                          <a:latin typeface="+mn-lt"/>
                          <a:ea typeface="Times New Roman"/>
                          <a:cs typeface="Times New Roman"/>
                        </a:rPr>
                        <a:t> </a:t>
                      </a:r>
                      <a:r>
                        <a:rPr lang="fr-FR" sz="1100" b="1" noProof="0" dirty="0" err="1">
                          <a:latin typeface="+mn-lt"/>
                          <a:ea typeface="Times New Roman"/>
                          <a:cs typeface="Times New Roman"/>
                        </a:rPr>
                        <a:t>Mudadeniya</a:t>
                      </a:r>
                      <a:r>
                        <a:rPr lang="fr-FR" sz="1100" b="1" noProof="0" dirty="0">
                          <a:latin typeface="+mn-lt"/>
                          <a:ea typeface="Times New Roman"/>
                          <a:cs typeface="Times New Roman"/>
                        </a:rPr>
                        <a:t>, UBC, </a:t>
                      </a:r>
                      <a:r>
                        <a:rPr lang="fr-FR" sz="1100" b="0" noProof="0" dirty="0">
                          <a:latin typeface="+mn-lt"/>
                          <a:ea typeface="Times New Roman"/>
                          <a:cs typeface="Times New Roman"/>
                        </a:rPr>
                        <a:t>« </a:t>
                      </a:r>
                      <a:r>
                        <a:rPr lang="fr-FR" sz="1100" b="0" noProof="0" dirty="0" err="1">
                          <a:latin typeface="+mn-lt"/>
                          <a:ea typeface="Times New Roman"/>
                          <a:cs typeface="Times New Roman"/>
                        </a:rPr>
                        <a:t>Student</a:t>
                      </a:r>
                      <a:r>
                        <a:rPr lang="fr-FR" sz="1100" b="0" noProof="0" dirty="0">
                          <a:latin typeface="+mn-lt"/>
                          <a:ea typeface="Times New Roman"/>
                          <a:cs typeface="Times New Roman"/>
                        </a:rPr>
                        <a:t> as </a:t>
                      </a:r>
                      <a:r>
                        <a:rPr lang="fr-FR" sz="1100" b="0" noProof="0" dirty="0" err="1">
                          <a:latin typeface="+mn-lt"/>
                          <a:ea typeface="Times New Roman"/>
                          <a:cs typeface="Times New Roman"/>
                        </a:rPr>
                        <a:t>Partners</a:t>
                      </a:r>
                      <a:r>
                        <a:rPr lang="fr-FR" sz="1100" b="0" noProof="0" dirty="0">
                          <a:latin typeface="+mn-lt"/>
                          <a:ea typeface="Times New Roman"/>
                          <a:cs typeface="Times New Roman"/>
                        </a:rPr>
                        <a:t> » : quand l’inclusif permet l’au-delà dans le renouvellement curriculaire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Alexis Poirier-Saumure, Université Concordia, </a:t>
                      </a:r>
                      <a:r>
                        <a:rPr lang="fr-FR" sz="1100" b="0" noProof="0" dirty="0">
                          <a:latin typeface="+mn-lt"/>
                          <a:ea typeface="Times New Roman"/>
                          <a:cs typeface="Times New Roman"/>
                        </a:rPr>
                        <a:t>Qu’y a-t-il de queer dans la pédagogie queer? </a:t>
                      </a:r>
                      <a:endParaRPr lang="fr-FR" sz="1100" b="1" noProof="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S128</a:t>
                      </a:r>
                    </a:p>
                    <a:p>
                      <a:pPr algn="ctr">
                        <a:spcAft>
                          <a:spcPts val="0"/>
                        </a:spcAft>
                      </a:pPr>
                      <a:r>
                        <a:rPr lang="fr-FR" sz="1100" b="1" noProof="0" dirty="0">
                          <a:solidFill>
                            <a:schemeClr val="tx1"/>
                          </a:solidFill>
                          <a:latin typeface="+mn-lt"/>
                          <a:ea typeface="Times New Roman"/>
                          <a:cs typeface="Times New Roman"/>
                        </a:rPr>
                        <a:t>9h – 10h30 </a:t>
                      </a:r>
                      <a:endParaRPr lang="fr-FR" sz="1100" b="1" kern="1200" noProof="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Présidence </a:t>
                      </a:r>
                      <a:r>
                        <a:rPr lang="fr-FR" sz="1100" b="0" noProof="0" dirty="0">
                          <a:latin typeface="+mn-lt"/>
                          <a:ea typeface="Times New Roman"/>
                          <a:cs typeface="Times New Roman"/>
                        </a:rPr>
                        <a:t>:</a:t>
                      </a:r>
                      <a:r>
                        <a:rPr lang="fr-FR" sz="1100" noProof="0" dirty="0">
                          <a:latin typeface="+mn-lt"/>
                          <a:ea typeface="Times New Roman"/>
                          <a:cs typeface="Times New Roman"/>
                        </a:rPr>
                        <a:t> Marion </a:t>
                      </a:r>
                      <a:r>
                        <a:rPr lang="fr-FR" sz="1100" noProof="0" dirty="0" err="1">
                          <a:latin typeface="+mn-lt"/>
                          <a:ea typeface="Times New Roman"/>
                          <a:cs typeface="Times New Roman"/>
                        </a:rPr>
                        <a:t>Ott</a:t>
                      </a: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Séance</a:t>
                      </a:r>
                      <a:r>
                        <a:rPr lang="fr-FR" sz="1100" b="0" noProof="0" dirty="0">
                          <a:latin typeface="+mn-lt"/>
                          <a:ea typeface="Times New Roman"/>
                          <a:cs typeface="Times New Roman"/>
                        </a:rPr>
                        <a:t> : Faire violence : quand l’œuvre prend à parti</a:t>
                      </a:r>
                    </a:p>
                    <a:p>
                      <a:pPr>
                        <a:lnSpc>
                          <a:spcPct val="100000"/>
                        </a:lnSpc>
                        <a:spcAft>
                          <a:spcPts val="0"/>
                        </a:spcAft>
                      </a:pPr>
                      <a:endParaRPr lang="fr-FR" sz="1100" b="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Rodolphe Perez,</a:t>
                      </a:r>
                      <a:r>
                        <a:rPr lang="fr-FR" sz="1100" b="0" dirty="0">
                          <a:solidFill>
                            <a:schemeClr val="tx1"/>
                          </a:solidFill>
                          <a:latin typeface="+mn-lt"/>
                          <a:ea typeface="Times New Roman"/>
                          <a:cs typeface="Times New Roman"/>
                        </a:rPr>
                        <a:t> Université de Tours, Violence-propagande ou la chair-expérience – en ligne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noProof="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solidFill>
                            <a:schemeClr val="tx1"/>
                          </a:solidFill>
                          <a:latin typeface="+mn-lt"/>
                          <a:ea typeface="Times New Roman"/>
                          <a:cs typeface="Times New Roman"/>
                        </a:rPr>
                        <a:t>Olga </a:t>
                      </a:r>
                      <a:r>
                        <a:rPr lang="fr-FR" sz="1100" b="1" noProof="0" dirty="0" err="1">
                          <a:solidFill>
                            <a:schemeClr val="tx1"/>
                          </a:solidFill>
                          <a:latin typeface="+mn-lt"/>
                          <a:ea typeface="Times New Roman"/>
                          <a:cs typeface="Times New Roman"/>
                        </a:rPr>
                        <a:t>Kulagina</a:t>
                      </a:r>
                      <a:r>
                        <a:rPr lang="fr-FR" sz="1100" b="1" noProof="0" dirty="0">
                          <a:solidFill>
                            <a:schemeClr val="tx1"/>
                          </a:solidFill>
                          <a:latin typeface="+mn-lt"/>
                          <a:ea typeface="Times New Roman"/>
                          <a:cs typeface="Times New Roman"/>
                        </a:rPr>
                        <a:t>, Université pédagogique d’État de Moscou, </a:t>
                      </a:r>
                      <a:r>
                        <a:rPr lang="fr-FR" sz="1100" b="0" noProof="0" dirty="0">
                          <a:solidFill>
                            <a:schemeClr val="tx1"/>
                          </a:solidFill>
                          <a:latin typeface="+mn-lt"/>
                          <a:ea typeface="Times New Roman"/>
                          <a:cs typeface="Times New Roman"/>
                        </a:rPr>
                        <a:t>L’invective dans l’œuvre de Jacques Prévert : du sous-entendu à l’évidence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solidFill>
                            <a:schemeClr val="tx1"/>
                          </a:solidFill>
                          <a:latin typeface="+mn-lt"/>
                          <a:ea typeface="Times New Roman"/>
                          <a:cs typeface="Times New Roman"/>
                        </a:rPr>
                        <a:t>Claude Giscard </a:t>
                      </a:r>
                      <a:r>
                        <a:rPr lang="fr-FR" sz="1100" b="1" noProof="0" dirty="0" err="1">
                          <a:solidFill>
                            <a:schemeClr val="tx1"/>
                          </a:solidFill>
                          <a:latin typeface="+mn-lt"/>
                          <a:ea typeface="Times New Roman"/>
                          <a:cs typeface="Times New Roman"/>
                        </a:rPr>
                        <a:t>Makosso</a:t>
                      </a:r>
                      <a:r>
                        <a:rPr lang="fr-FR" sz="1100" b="1" noProof="0" dirty="0">
                          <a:solidFill>
                            <a:schemeClr val="tx1"/>
                          </a:solidFill>
                          <a:latin typeface="+mn-lt"/>
                          <a:ea typeface="Times New Roman"/>
                          <a:cs typeface="Times New Roman"/>
                        </a:rPr>
                        <a:t>, Université Marien Ngouabi (Congo), </a:t>
                      </a:r>
                      <a:r>
                        <a:rPr lang="fr-FR" sz="1100" b="0" noProof="0" dirty="0">
                          <a:solidFill>
                            <a:schemeClr val="tx1"/>
                          </a:solidFill>
                          <a:latin typeface="+mn-lt"/>
                          <a:ea typeface="Times New Roman"/>
                          <a:cs typeface="Times New Roman"/>
                        </a:rPr>
                        <a:t>Le phénomène </a:t>
                      </a:r>
                      <a:r>
                        <a:rPr lang="fr-FR" sz="1100" b="0" i="1" noProof="0" dirty="0" err="1">
                          <a:solidFill>
                            <a:schemeClr val="tx1"/>
                          </a:solidFill>
                          <a:latin typeface="+mn-lt"/>
                          <a:ea typeface="Times New Roman"/>
                          <a:cs typeface="Times New Roman"/>
                        </a:rPr>
                        <a:t>koulounas</a:t>
                      </a:r>
                      <a:r>
                        <a:rPr lang="fr-FR" sz="1100" b="0" noProof="0" dirty="0">
                          <a:solidFill>
                            <a:schemeClr val="tx1"/>
                          </a:solidFill>
                          <a:latin typeface="+mn-lt"/>
                          <a:ea typeface="Times New Roman"/>
                          <a:cs typeface="Times New Roman"/>
                        </a:rPr>
                        <a:t> ou « bébés noirs », une violence urbaine au Congo-Brazzaville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solidFill>
                          <a:schemeClr val="accent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S102</a:t>
                      </a:r>
                    </a:p>
                    <a:p>
                      <a:pPr algn="ctr">
                        <a:spcAft>
                          <a:spcPts val="0"/>
                        </a:spcAft>
                      </a:pPr>
                      <a:r>
                        <a:rPr lang="fr-FR" sz="1100" noProof="0" dirty="0">
                          <a:latin typeface="+mn-lt"/>
                          <a:ea typeface="Times New Roman"/>
                          <a:cs typeface="Times New Roman"/>
                        </a:rPr>
                        <a:t>9h00 – 10h30</a:t>
                      </a:r>
                    </a:p>
                    <a:p>
                      <a:pPr algn="l">
                        <a:spcAft>
                          <a:spcPts val="0"/>
                        </a:spcAft>
                      </a:pPr>
                      <a:r>
                        <a:rPr lang="fr-FR" sz="1100" b="1" noProof="0" dirty="0">
                          <a:latin typeface="+mn-lt"/>
                          <a:ea typeface="Times New Roman"/>
                          <a:cs typeface="Times New Roman"/>
                        </a:rPr>
                        <a:t>Présidence: </a:t>
                      </a:r>
                      <a:r>
                        <a:rPr lang="fr-FR" sz="1100" b="0" noProof="0" dirty="0" err="1">
                          <a:latin typeface="+mn-lt"/>
                          <a:ea typeface="Times New Roman"/>
                          <a:cs typeface="Times New Roman"/>
                        </a:rPr>
                        <a:t>Evguénia</a:t>
                      </a:r>
                      <a:r>
                        <a:rPr lang="fr-FR" sz="1100" b="0" noProof="0" dirty="0">
                          <a:latin typeface="+mn-lt"/>
                          <a:ea typeface="Times New Roman"/>
                          <a:cs typeface="Times New Roman"/>
                        </a:rPr>
                        <a:t> </a:t>
                      </a:r>
                      <a:r>
                        <a:rPr lang="fr-FR" sz="1100" b="0" noProof="0" dirty="0" err="1">
                          <a:latin typeface="+mn-lt"/>
                          <a:ea typeface="Times New Roman"/>
                          <a:cs typeface="Times New Roman"/>
                        </a:rPr>
                        <a:t>Timoshenkova</a:t>
                      </a:r>
                      <a:endParaRPr lang="fr-FR" sz="1100" b="0" noProof="0" dirty="0">
                        <a:latin typeface="+mn-lt"/>
                        <a:ea typeface="Times New Roman"/>
                        <a:cs typeface="Times New Roman"/>
                      </a:endParaRPr>
                    </a:p>
                    <a:p>
                      <a:pPr algn="l">
                        <a:spcAft>
                          <a:spcPts val="0"/>
                        </a:spcAft>
                      </a:pPr>
                      <a:r>
                        <a:rPr lang="fr-FR" sz="1100" b="1" noProof="0" dirty="0">
                          <a:latin typeface="+mn-lt"/>
                          <a:ea typeface="Times New Roman"/>
                          <a:cs typeface="Times New Roman"/>
                        </a:rPr>
                        <a:t>Séance: </a:t>
                      </a:r>
                      <a:r>
                        <a:rPr lang="fr-FR" sz="1100" b="0" noProof="0" dirty="0">
                          <a:latin typeface="+mn-lt"/>
                          <a:ea typeface="Times New Roman"/>
                          <a:cs typeface="Times New Roman"/>
                        </a:rPr>
                        <a:t>Voyages et journalistes aux XVIIe et XIXe siècles </a:t>
                      </a:r>
                    </a:p>
                    <a:p>
                      <a:pPr algn="l">
                        <a:spcAft>
                          <a:spcPts val="0"/>
                        </a:spcAft>
                      </a:pPr>
                      <a:endParaRPr lang="fr-FR" sz="1100" b="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Corina </a:t>
                      </a:r>
                      <a:r>
                        <a:rPr lang="fr-FR" sz="1100" b="1" noProof="0" dirty="0" err="1">
                          <a:latin typeface="+mn-lt"/>
                          <a:ea typeface="Times New Roman"/>
                          <a:cs typeface="Times New Roman"/>
                        </a:rPr>
                        <a:t>Sandu</a:t>
                      </a:r>
                      <a:r>
                        <a:rPr lang="fr-FR" sz="1100" b="1" noProof="0" dirty="0">
                          <a:latin typeface="+mn-lt"/>
                          <a:ea typeface="Times New Roman"/>
                          <a:cs typeface="Times New Roman"/>
                        </a:rPr>
                        <a:t>, </a:t>
                      </a:r>
                      <a:r>
                        <a:rPr lang="fr-FR" sz="1100" b="1" noProof="0" dirty="0" err="1">
                          <a:latin typeface="+mn-lt"/>
                          <a:ea typeface="Times New Roman"/>
                          <a:cs typeface="Times New Roman"/>
                        </a:rPr>
                        <a:t>King’s</a:t>
                      </a:r>
                      <a:r>
                        <a:rPr lang="fr-FR" sz="1100" b="1" noProof="0" dirty="0">
                          <a:latin typeface="+mn-lt"/>
                          <a:ea typeface="Times New Roman"/>
                          <a:cs typeface="Times New Roman"/>
                        </a:rPr>
                        <a:t>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a:t>
                      </a:r>
                      <a:r>
                        <a:rPr lang="fr-FR" sz="1100" b="1" noProof="0" dirty="0" err="1">
                          <a:latin typeface="+mn-lt"/>
                          <a:ea typeface="Times New Roman"/>
                          <a:cs typeface="Times New Roman"/>
                        </a:rPr>
                        <a:t>College</a:t>
                      </a:r>
                      <a:r>
                        <a:rPr lang="fr-FR" sz="1100" b="1" noProof="0" dirty="0">
                          <a:latin typeface="+mn-lt"/>
                          <a:ea typeface="Times New Roman"/>
                          <a:cs typeface="Times New Roman"/>
                        </a:rPr>
                        <a:t> à Western, </a:t>
                      </a:r>
                      <a:r>
                        <a:rPr lang="fr-FR" sz="1100" b="0" noProof="0" dirty="0">
                          <a:latin typeface="+mn-lt"/>
                          <a:ea typeface="Times New Roman"/>
                          <a:cs typeface="Times New Roman"/>
                        </a:rPr>
                        <a:t>Le rapport à soi et à l’autre dans la correspondance des écrivains naturalistes</a:t>
                      </a:r>
                      <a:endParaRPr lang="fr-FR" sz="1100" b="1"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Mirella </a:t>
                      </a:r>
                      <a:r>
                        <a:rPr lang="fr-FR" sz="1100" b="1" noProof="0" dirty="0" err="1">
                          <a:latin typeface="+mn-lt"/>
                          <a:ea typeface="Times New Roman"/>
                          <a:cs typeface="Times New Roman"/>
                        </a:rPr>
                        <a:t>Witek</a:t>
                      </a:r>
                      <a:r>
                        <a:rPr lang="fr-FR" sz="1100" b="1" noProof="0" dirty="0">
                          <a:latin typeface="+mn-lt"/>
                          <a:ea typeface="Times New Roman"/>
                          <a:cs typeface="Times New Roman"/>
                        </a:rPr>
                        <a:t>, Toronto Métropolitain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(former </a:t>
                      </a:r>
                      <a:r>
                        <a:rPr lang="fr-FR" sz="1100" b="1" noProof="0" dirty="0" err="1">
                          <a:latin typeface="+mn-lt"/>
                          <a:ea typeface="Times New Roman"/>
                          <a:cs typeface="Times New Roman"/>
                        </a:rPr>
                        <a:t>Ryerson</a:t>
                      </a:r>
                      <a:r>
                        <a:rPr lang="fr-FR" sz="1100" b="1" noProof="0" dirty="0">
                          <a:latin typeface="+mn-lt"/>
                          <a:ea typeface="Times New Roman"/>
                          <a:cs typeface="Times New Roman"/>
                        </a:rPr>
                        <a:t>), </a:t>
                      </a:r>
                      <a:r>
                        <a:rPr lang="fr-FR" sz="1100" b="0" noProof="0" dirty="0">
                          <a:latin typeface="+mn-lt"/>
                          <a:ea typeface="Times New Roman"/>
                          <a:cs typeface="Times New Roman"/>
                        </a:rPr>
                        <a:t>Les fonctions morales/divertissantes de l’anecdote dans les récits de voyage du XVIIe siècle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err="1">
                          <a:latin typeface="+mn-lt"/>
                          <a:ea typeface="Times New Roman"/>
                          <a:cs typeface="Times New Roman"/>
                        </a:rPr>
                        <a:t>Evguénia</a:t>
                      </a:r>
                      <a:r>
                        <a:rPr lang="fr-FR" sz="1100" b="1" noProof="0" dirty="0">
                          <a:latin typeface="+mn-lt"/>
                          <a:ea typeface="Times New Roman"/>
                          <a:cs typeface="Times New Roman"/>
                        </a:rPr>
                        <a:t> </a:t>
                      </a:r>
                      <a:r>
                        <a:rPr lang="fr-FR" sz="1100" b="1" noProof="0" dirty="0" err="1">
                          <a:latin typeface="+mn-lt"/>
                          <a:ea typeface="Times New Roman"/>
                          <a:cs typeface="Times New Roman"/>
                        </a:rPr>
                        <a:t>Timoshenkova</a:t>
                      </a:r>
                      <a:r>
                        <a:rPr lang="fr-FR" sz="1100" b="1" noProof="0" dirty="0">
                          <a:latin typeface="+mn-lt"/>
                          <a:ea typeface="Times New Roman"/>
                          <a:cs typeface="Times New Roman"/>
                        </a:rPr>
                        <a:t>, Toronto </a:t>
                      </a:r>
                      <a:r>
                        <a:rPr lang="fr-FR" sz="1100" b="1" noProof="0" dirty="0" err="1">
                          <a:latin typeface="+mn-lt"/>
                          <a:ea typeface="Times New Roman"/>
                          <a:cs typeface="Times New Roman"/>
                        </a:rPr>
                        <a:t>Metropolitan</a:t>
                      </a:r>
                      <a:r>
                        <a:rPr lang="fr-FR" sz="1100" b="1" noProof="0" dirty="0">
                          <a:latin typeface="+mn-lt"/>
                          <a:ea typeface="Times New Roman"/>
                          <a:cs typeface="Times New Roman"/>
                        </a:rPr>
                        <a:t>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a:t>
                      </a:r>
                      <a:r>
                        <a:rPr lang="fr-FR" sz="1100" b="0" noProof="0" dirty="0">
                          <a:latin typeface="+mn-lt"/>
                          <a:ea typeface="Times New Roman"/>
                          <a:cs typeface="Times New Roman"/>
                        </a:rPr>
                        <a:t>« Asseyez-vous et voyagez » : Alphonse Karr jardinier-voyageur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noProof="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ZoneTexte 7">
            <a:extLst>
              <a:ext uri="{FF2B5EF4-FFF2-40B4-BE49-F238E27FC236}">
                <a16:creationId xmlns:a16="http://schemas.microsoft.com/office/drawing/2014/main" id="{7C50E059-B32E-2244-9D85-95597B299755}"/>
              </a:ext>
            </a:extLst>
          </p:cNvPr>
          <p:cNvSpPr txBox="1"/>
          <p:nvPr/>
        </p:nvSpPr>
        <p:spPr>
          <a:xfrm>
            <a:off x="539552" y="2343769"/>
            <a:ext cx="2195736" cy="1107996"/>
          </a:xfrm>
          <a:prstGeom prst="rect">
            <a:avLst/>
          </a:prstGeom>
          <a:noFill/>
        </p:spPr>
        <p:txBody>
          <a:bodyPr wrap="square" rtlCol="0">
            <a:spAutoFit/>
          </a:bodyPr>
          <a:lstStyle/>
          <a:p>
            <a:r>
              <a:rPr lang="fr-CA" sz="1200" i="1" dirty="0"/>
              <a:t>L’APFUCC remercie la </a:t>
            </a:r>
            <a:r>
              <a:rPr lang="fr-CA" sz="1200" i="1" dirty="0" err="1"/>
              <a:t>Fédération</a:t>
            </a:r>
            <a:r>
              <a:rPr lang="fr-CA" sz="1200" i="1" dirty="0"/>
              <a:t> des sciences humaines pour sa </a:t>
            </a:r>
            <a:r>
              <a:rPr lang="fr-CA" sz="1200" i="1" dirty="0" err="1"/>
              <a:t>généreuse</a:t>
            </a:r>
            <a:r>
              <a:rPr lang="fr-CA" sz="1200" i="1" dirty="0"/>
              <a:t> contribution </a:t>
            </a:r>
            <a:r>
              <a:rPr lang="fr-CA" sz="1200" i="1" dirty="0" err="1"/>
              <a:t>financière</a:t>
            </a:r>
            <a:r>
              <a:rPr lang="fr-CA" sz="1200" i="1" dirty="0"/>
              <a:t> à l’atelier 12</a:t>
            </a:r>
            <a:endParaRPr lang="fr-CA" sz="1200" dirty="0"/>
          </a:p>
          <a:p>
            <a:endParaRPr lang="fr-FR" dirty="0"/>
          </a:p>
        </p:txBody>
      </p:sp>
    </p:spTree>
    <p:extLst>
      <p:ext uri="{BB962C8B-B14F-4D97-AF65-F5344CB8AC3E}">
        <p14:creationId xmlns:p14="http://schemas.microsoft.com/office/powerpoint/2010/main" val="518194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218111" y="-84739"/>
            <a:ext cx="8972484"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325438" algn="l"/>
              </a:tabLst>
            </a:pPr>
            <a:r>
              <a:rPr lang="fr-FR" sz="2000" b="1" dirty="0">
                <a:ea typeface="Times New Roman" pitchFamily="18" charset="0"/>
                <a:cs typeface="Times New Roman" pitchFamily="18" charset="0"/>
              </a:rPr>
              <a:t>Lundi</a:t>
            </a:r>
            <a:r>
              <a:rPr kumimoji="0" lang="fr-FR" sz="2000" b="1" i="0" u="none" strike="noStrike" cap="none" normalizeH="0" baseline="0" dirty="0">
                <a:ln>
                  <a:noFill/>
                </a:ln>
                <a:effectLst/>
                <a:ea typeface="Times New Roman" pitchFamily="18" charset="0"/>
                <a:cs typeface="Times New Roman" pitchFamily="18" charset="0"/>
              </a:rPr>
              <a:t> 29 mai </a:t>
            </a:r>
            <a:r>
              <a:rPr lang="fr-FR" sz="2000" b="1" dirty="0">
                <a:ea typeface="Times New Roman" pitchFamily="18" charset="0"/>
                <a:cs typeface="Times New Roman" pitchFamily="18" charset="0"/>
              </a:rPr>
              <a:t>– Conférence plénière  </a:t>
            </a:r>
            <a:endParaRPr kumimoji="0" lang="fr-FR" sz="2000" b="0" i="0" u="none" strike="noStrike" cap="none" normalizeH="0" baseline="0" dirty="0">
              <a:ln>
                <a:noFill/>
              </a:ln>
              <a:effectLst/>
              <a:cs typeface="Arial" pitchFamily="34" charset="0"/>
            </a:endParaRPr>
          </a:p>
          <a:p>
            <a:r>
              <a:rPr lang="fr-CA" dirty="0"/>
              <a:t>Accolade West-ACW 005 – Lien Zoom : </a:t>
            </a:r>
            <a:r>
              <a:rPr lang="fr-CA" sz="1400" dirty="0">
                <a:hlinkClick r:id="rId3"/>
              </a:rPr>
              <a:t>https://zoom.us/j/94819227379</a:t>
            </a:r>
            <a:r>
              <a:rPr lang="fr-CA" sz="1400" dirty="0"/>
              <a:t> (ID de réunion : 948 1922 7379)</a:t>
            </a:r>
          </a:p>
          <a:p>
            <a:r>
              <a:rPr lang="fr-CA" sz="1400" dirty="0"/>
              <a:t>				11h-12h</a:t>
            </a:r>
          </a:p>
          <a:p>
            <a:endParaRPr lang="fr-CA" sz="1400" dirty="0"/>
          </a:p>
          <a:p>
            <a:br>
              <a:rPr lang="fr-CA" dirty="0"/>
            </a:br>
            <a:endParaRPr lang="fr-CA" dirty="0"/>
          </a:p>
          <a:p>
            <a:pPr algn="ctr" eaLnBrk="0" fontAlgn="base" hangingPunct="0">
              <a:spcBef>
                <a:spcPct val="0"/>
              </a:spcBef>
              <a:spcAft>
                <a:spcPct val="0"/>
              </a:spcAft>
              <a:tabLst>
                <a:tab pos="325438" algn="l"/>
              </a:tabLst>
            </a:pPr>
            <a:endParaRPr kumimoji="0" lang="fr-FR" sz="1600" i="0" u="none" strike="noStrike" cap="none" normalizeH="0" baseline="0" dirty="0">
              <a:ln>
                <a:noFill/>
              </a:ln>
              <a:solidFill>
                <a:schemeClr val="tx1"/>
              </a:solidFill>
              <a:effectLst/>
              <a:latin typeface="Perpetua Titling MT" pitchFamily="18" charset="0"/>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253536657"/>
              </p:ext>
            </p:extLst>
          </p:nvPr>
        </p:nvGraphicFramePr>
        <p:xfrm>
          <a:off x="347869" y="731602"/>
          <a:ext cx="8712968" cy="5400600"/>
        </p:xfrm>
        <a:graphic>
          <a:graphicData uri="http://schemas.openxmlformats.org/drawingml/2006/table">
            <a:tbl>
              <a:tblPr/>
              <a:tblGrid>
                <a:gridCol w="8712968">
                  <a:extLst>
                    <a:ext uri="{9D8B030D-6E8A-4147-A177-3AD203B41FA5}">
                      <a16:colId xmlns:a16="http://schemas.microsoft.com/office/drawing/2014/main" val="20000"/>
                    </a:ext>
                  </a:extLst>
                </a:gridCol>
              </a:tblGrid>
              <a:tr h="5400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0" kern="1200" dirty="0">
                          <a:solidFill>
                            <a:schemeClr val="tx1"/>
                          </a:solidFill>
                          <a:latin typeface="Garamond" pitchFamily="18" charset="0"/>
                          <a:ea typeface="+mn-ea"/>
                          <a:cs typeface="+mn-cs"/>
                        </a:rPr>
                        <a:t>                                                                                    </a:t>
                      </a:r>
                      <a:r>
                        <a:rPr lang="fr-FR" sz="1600" b="0" kern="1200" dirty="0">
                          <a:solidFill>
                            <a:schemeClr val="tx1"/>
                          </a:solidFill>
                          <a:latin typeface="+mn-lt"/>
                          <a:ea typeface="+mn-ea"/>
                          <a:cs typeface="+mn-cs"/>
                        </a:rPr>
                        <a:t>Présidence : Adrien </a:t>
                      </a:r>
                      <a:r>
                        <a:rPr lang="fr-FR" sz="1600" b="0" kern="1200" dirty="0" err="1">
                          <a:solidFill>
                            <a:schemeClr val="tx1"/>
                          </a:solidFill>
                          <a:latin typeface="+mn-lt"/>
                          <a:ea typeface="+mn-ea"/>
                          <a:cs typeface="+mn-cs"/>
                        </a:rPr>
                        <a:t>Rannaud</a:t>
                      </a:r>
                      <a:r>
                        <a:rPr lang="fr-FR" sz="1600" b="0" kern="1200" dirty="0">
                          <a:solidFill>
                            <a:schemeClr val="tx1"/>
                          </a:solidFill>
                          <a:latin typeface="+mn-lt"/>
                          <a:ea typeface="+mn-ea"/>
                          <a:cs typeface="+mn-cs"/>
                        </a:rPr>
                        <a:t> (Université de Toronto)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1" dirty="0">
                        <a:latin typeface="+mn-lt"/>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1" dirty="0">
                        <a:latin typeface="Garamond"/>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dirty="0">
                        <a:latin typeface="Arial" pitchFamily="34" charset="0"/>
                        <a:ea typeface="Times New Roman"/>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a:latin typeface="Arial" pitchFamily="34" charset="0"/>
                        <a:ea typeface="Times New Roman"/>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Arial" pitchFamily="34" charset="0"/>
                          <a:ea typeface="Times New Roman"/>
                          <a:cs typeface="Arial" pitchFamily="34" charset="0"/>
                        </a:rPr>
                        <a:t>	</a:t>
                      </a:r>
                      <a:endParaRPr lang="en-CA" sz="900" b="0" dirty="0">
                        <a:latin typeface="Garamond"/>
                        <a:ea typeface="Times New Roman"/>
                        <a:cs typeface="Times New Roman"/>
                      </a:endParaRPr>
                    </a:p>
                    <a:p>
                      <a:pPr marL="0" marR="0" indent="0" algn="ctr" defTabSz="914400" rtl="0" eaLnBrk="1" fontAlgn="auto" latinLnBrk="0" hangingPunct="1">
                        <a:lnSpc>
                          <a:spcPct val="100000"/>
                        </a:lnSpc>
                        <a:spcBef>
                          <a:spcPts val="0"/>
                        </a:spcBef>
                        <a:spcAft>
                          <a:spcPts val="600"/>
                        </a:spcAft>
                        <a:buClrTx/>
                        <a:buSzTx/>
                        <a:buFontTx/>
                        <a:buNone/>
                        <a:tabLst/>
                        <a:defRPr/>
                      </a:pPr>
                      <a:endParaRPr lang="fr-FR" sz="900" b="0" baseline="0" dirty="0">
                        <a:latin typeface="Garamond"/>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E18151CA-D1BF-A63F-7081-6DC8CAB44E82}"/>
              </a:ext>
            </a:extLst>
          </p:cNvPr>
          <p:cNvSpPr txBox="1"/>
          <p:nvPr/>
        </p:nvSpPr>
        <p:spPr>
          <a:xfrm>
            <a:off x="2139844" y="892452"/>
            <a:ext cx="4611775" cy="1261884"/>
          </a:xfrm>
          <a:prstGeom prst="rect">
            <a:avLst/>
          </a:prstGeom>
          <a:noFill/>
        </p:spPr>
        <p:txBody>
          <a:bodyPr wrap="none" rtlCol="0">
            <a:spAutoFit/>
          </a:bodyPr>
          <a:lstStyle/>
          <a:p>
            <a:pPr algn="ctr"/>
            <a:endParaRPr lang="fr-FR" sz="1600" b="1" dirty="0">
              <a:solidFill>
                <a:srgbClr val="000000"/>
              </a:solidFill>
              <a:effectLst/>
              <a:latin typeface="Garamond" panose="02020404030301010803" pitchFamily="18" charset="0"/>
              <a:ea typeface="Times New Roman" panose="02020603050405020304" pitchFamily="18" charset="0"/>
              <a:cs typeface="Calibri" panose="020F0502020204030204" pitchFamily="34" charset="0"/>
            </a:endParaRPr>
          </a:p>
          <a:p>
            <a:pPr algn="ctr"/>
            <a:r>
              <a:rPr lang="fr-FR" sz="2000" b="1" dirty="0">
                <a:solidFill>
                  <a:srgbClr val="000000"/>
                </a:solidFill>
                <a:effectLst/>
                <a:ea typeface="Times New Roman" panose="02020603050405020304" pitchFamily="18" charset="0"/>
                <a:cs typeface="Calibri" panose="020F0502020204030204" pitchFamily="34" charset="0"/>
              </a:rPr>
              <a:t>Rencontre avec l'écrivain Kevin Lambert : </a:t>
            </a:r>
          </a:p>
          <a:p>
            <a:pPr algn="ctr"/>
            <a:r>
              <a:rPr lang="fr-FR" sz="2000" b="1" dirty="0">
                <a:solidFill>
                  <a:srgbClr val="000000"/>
                </a:solidFill>
                <a:effectLst/>
                <a:ea typeface="Times New Roman" panose="02020603050405020304" pitchFamily="18" charset="0"/>
                <a:cs typeface="Calibri" panose="020F0502020204030204" pitchFamily="34" charset="0"/>
              </a:rPr>
              <a:t>Géographies des pouvoirs</a:t>
            </a:r>
          </a:p>
          <a:p>
            <a:pPr algn="ctr"/>
            <a:r>
              <a:rPr lang="fr-FR" sz="2000" dirty="0">
                <a:solidFill>
                  <a:srgbClr val="000000"/>
                </a:solidFill>
                <a:effectLst/>
                <a:ea typeface="Times New Roman" panose="02020603050405020304" pitchFamily="18" charset="0"/>
                <a:cs typeface="Calibri" panose="020F0502020204030204" pitchFamily="34" charset="0"/>
              </a:rPr>
              <a:t> </a:t>
            </a:r>
          </a:p>
        </p:txBody>
      </p:sp>
      <p:sp>
        <p:nvSpPr>
          <p:cNvPr id="5" name="Rectangle 1">
            <a:extLst>
              <a:ext uri="{FF2B5EF4-FFF2-40B4-BE49-F238E27FC236}">
                <a16:creationId xmlns:a16="http://schemas.microsoft.com/office/drawing/2014/main" id="{EC48EC82-D762-486B-6472-7812678F8288}"/>
              </a:ext>
            </a:extLst>
          </p:cNvPr>
          <p:cNvSpPr>
            <a:spLocks noChangeArrowheads="1"/>
          </p:cNvSpPr>
          <p:nvPr/>
        </p:nvSpPr>
        <p:spPr bwMode="auto">
          <a:xfrm>
            <a:off x="593304" y="6178368"/>
            <a:ext cx="770485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fr-FR" sz="1200" b="1" dirty="0">
                <a:ea typeface="Times New Roman" pitchFamily="18" charset="0"/>
                <a:cs typeface="Times New Roman" pitchFamily="18" charset="0"/>
              </a:rPr>
              <a:t>Assemblée générale de l’APFUCC -  Dîner offert  - </a:t>
            </a:r>
          </a:p>
          <a:p>
            <a:pPr algn="ctr" eaLnBrk="0" fontAlgn="base" hangingPunct="0">
              <a:spcBef>
                <a:spcPct val="0"/>
              </a:spcBef>
              <a:spcAft>
                <a:spcPct val="0"/>
              </a:spcAft>
            </a:pPr>
            <a:r>
              <a:rPr lang="fr-FR" sz="1200" b="1" dirty="0">
                <a:ea typeface="Times New Roman" pitchFamily="18" charset="0"/>
                <a:cs typeface="Times New Roman" pitchFamily="18" charset="0"/>
              </a:rPr>
              <a:t>(</a:t>
            </a:r>
            <a:r>
              <a:rPr lang="fr-CA" sz="1200" b="1" dirty="0"/>
              <a:t>Accolade West-ACW 005</a:t>
            </a:r>
            <a:r>
              <a:rPr lang="fr-FR" sz="1200" b="1" dirty="0">
                <a:ea typeface="Times New Roman"/>
                <a:cs typeface="Times New Roman"/>
              </a:rPr>
              <a:t>)</a:t>
            </a:r>
          </a:p>
          <a:p>
            <a:pPr algn="ctr" eaLnBrk="0" fontAlgn="base" hangingPunct="0">
              <a:spcBef>
                <a:spcPct val="0"/>
              </a:spcBef>
              <a:spcAft>
                <a:spcPct val="0"/>
              </a:spcAft>
            </a:pPr>
            <a:r>
              <a:rPr kumimoji="0" lang="fr-FR" sz="1200" b="1" i="0" u="none" strike="noStrike" cap="none" normalizeH="0" baseline="0" dirty="0">
                <a:ln>
                  <a:noFill/>
                </a:ln>
                <a:effectLst/>
                <a:ea typeface="Times New Roman" pitchFamily="18" charset="0"/>
                <a:cs typeface="Times New Roman" pitchFamily="18" charset="0"/>
              </a:rPr>
              <a:t>12h10 – 14h15</a:t>
            </a:r>
            <a:endParaRPr kumimoji="0" lang="fr-FR" sz="1200" b="1" i="0" u="none" strike="noStrike" cap="none" normalizeH="0" baseline="0" dirty="0">
              <a:ln>
                <a:noFill/>
              </a:ln>
              <a:effectLst/>
              <a:cs typeface="Arial" pitchFamily="34" charset="0"/>
            </a:endParaRPr>
          </a:p>
        </p:txBody>
      </p:sp>
      <p:sp>
        <p:nvSpPr>
          <p:cNvPr id="7" name="ZoneTexte 6">
            <a:extLst>
              <a:ext uri="{FF2B5EF4-FFF2-40B4-BE49-F238E27FC236}">
                <a16:creationId xmlns:a16="http://schemas.microsoft.com/office/drawing/2014/main" id="{AB7943D4-76BE-E942-9564-4561725929AF}"/>
              </a:ext>
            </a:extLst>
          </p:cNvPr>
          <p:cNvSpPr txBox="1"/>
          <p:nvPr/>
        </p:nvSpPr>
        <p:spPr>
          <a:xfrm>
            <a:off x="578631" y="2154336"/>
            <a:ext cx="7734200" cy="4216539"/>
          </a:xfrm>
          <a:prstGeom prst="rect">
            <a:avLst/>
          </a:prstGeom>
          <a:noFill/>
        </p:spPr>
        <p:txBody>
          <a:bodyPr wrap="square" rtlCol="0">
            <a:spAutoFit/>
          </a:bodyPr>
          <a:lstStyle/>
          <a:p>
            <a:pPr algn="just"/>
            <a:r>
              <a:rPr lang="fr-CA" sz="1600" dirty="0"/>
              <a:t>Kevin Lambert est un écrivain-chercheur, docteur en littératures de langue française  de l’Université de Montréal. Il est l’auteur de </a:t>
            </a:r>
            <a:r>
              <a:rPr lang="fr-CA" sz="1600" i="1" dirty="0"/>
              <a:t>Tu aimeras ce que tu as tué </a:t>
            </a:r>
            <a:r>
              <a:rPr lang="fr-CA" sz="1600" dirty="0"/>
              <a:t>(Héliotrope, 2017), de </a:t>
            </a:r>
            <a:r>
              <a:rPr lang="fr-CA" sz="1600" i="1" dirty="0"/>
              <a:t>Querelle de Roberval </a:t>
            </a:r>
            <a:r>
              <a:rPr lang="fr-CA" sz="1600" dirty="0"/>
              <a:t> (Héliotrope, 2019) et de </a:t>
            </a:r>
            <a:r>
              <a:rPr lang="fr-CA" sz="1600" i="1" dirty="0"/>
              <a:t>Que notre joie demeure </a:t>
            </a:r>
            <a:r>
              <a:rPr lang="fr-CA" sz="1600" dirty="0"/>
              <a:t> (Héliotrope, 2022). Son œuvre s’est mérité de nombreux prix : prix Œuvre de la relève à Montréal 2019, prix Sade 2019 et prix du Conseil des arts et des lettres du Québec 2019,  entre autres. </a:t>
            </a:r>
          </a:p>
          <a:p>
            <a:pPr algn="just"/>
            <a:endParaRPr lang="fr-CA" sz="1600" dirty="0"/>
          </a:p>
          <a:p>
            <a:pPr algn="just"/>
            <a:r>
              <a:rPr lang="fr-CA" sz="1600" dirty="0"/>
              <a:t>Au cours d'un échange avec Adrien </a:t>
            </a:r>
            <a:r>
              <a:rPr lang="fr-CA" sz="1600" dirty="0" err="1"/>
              <a:t>Rannaud</a:t>
            </a:r>
            <a:r>
              <a:rPr lang="fr-CA" sz="1600" dirty="0"/>
              <a:t>, Kevin Lambert présentera  les thématiques qui mobilisent ses recherches, à savoir  la question de l'identité  de genre en relation avec l'espace, celle des inégalités économiques et de leurs représentations en littérature, pour enfin aborder la situation coloniale du Québec en partant de l'histoire singulière de la région du Saguenay-Lac-Saint-Jean. </a:t>
            </a:r>
          </a:p>
          <a:p>
            <a:pPr algn="just"/>
            <a:endParaRPr lang="fr-CA" sz="1600" dirty="0"/>
          </a:p>
          <a:p>
            <a:pPr algn="just"/>
            <a:endParaRPr lang="fr-CA" sz="1600" dirty="0"/>
          </a:p>
          <a:p>
            <a:pPr algn="just"/>
            <a:r>
              <a:rPr lang="fr-CA" sz="1400" i="1" dirty="0"/>
              <a:t>Nous remercions la Fédération des sciences humaines du Canada et le Collège militaire royal du Canada pour leur soutien dans l’organisation de cet événement.</a:t>
            </a:r>
          </a:p>
          <a:p>
            <a:pPr algn="just"/>
            <a:endParaRPr lang="fr-CA" sz="1400" dirty="0"/>
          </a:p>
          <a:p>
            <a:pPr algn="ctr"/>
            <a:endParaRPr lang="fr-FR" dirty="0"/>
          </a:p>
        </p:txBody>
      </p:sp>
    </p:spTree>
    <p:extLst>
      <p:ext uri="{BB962C8B-B14F-4D97-AF65-F5344CB8AC3E}">
        <p14:creationId xmlns:p14="http://schemas.microsoft.com/office/powerpoint/2010/main" val="352608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312561" y="-11507"/>
            <a:ext cx="62646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kumimoji="0" lang="fr-FR" sz="1400" b="1" i="0" u="none" strike="noStrike" cap="none" normalizeH="0" baseline="0" dirty="0">
                <a:ln>
                  <a:noFill/>
                </a:ln>
                <a:solidFill>
                  <a:schemeClr val="tx1"/>
                </a:solidFill>
                <a:effectLst/>
                <a:latin typeface="Perpetua Titling MT" pitchFamily="18" charset="0"/>
                <a:ea typeface="Times New Roman" pitchFamily="18" charset="0"/>
                <a:cs typeface="Times New Roman" pitchFamily="18" charset="0"/>
              </a:rPr>
              <a:t> </a:t>
            </a:r>
            <a:r>
              <a:rPr lang="fr-FR" sz="2000" b="1" dirty="0">
                <a:ea typeface="Times New Roman" pitchFamily="18" charset="0"/>
                <a:cs typeface="Times New Roman" pitchFamily="18" charset="0"/>
              </a:rPr>
              <a:t>L</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undi 29 mai</a:t>
            </a:r>
            <a:endParaRPr kumimoji="0" lang="fr-FR" sz="2000" b="0" i="0" u="none" strike="noStrike" cap="none" normalizeH="0" baseline="0" dirty="0">
              <a:ln>
                <a:noFill/>
              </a:ln>
              <a:solidFill>
                <a:schemeClr val="tx1"/>
              </a:solidFill>
              <a:effectLst/>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323766506"/>
              </p:ext>
            </p:extLst>
          </p:nvPr>
        </p:nvGraphicFramePr>
        <p:xfrm>
          <a:off x="467544" y="620688"/>
          <a:ext cx="8424936" cy="5166360"/>
        </p:xfrm>
        <a:graphic>
          <a:graphicData uri="http://schemas.openxmlformats.org/drawingml/2006/table">
            <a:tbl>
              <a:tblPr/>
              <a:tblGrid>
                <a:gridCol w="316835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tblGrid>
              <a:tr h="821670">
                <a:tc>
                  <a:txBody>
                    <a:bodyPr/>
                    <a:lstStyle/>
                    <a:p>
                      <a:pPr algn="ctr">
                        <a:spcAft>
                          <a:spcPts val="300"/>
                        </a:spcAft>
                      </a:pPr>
                      <a:r>
                        <a:rPr lang="fr-FR" sz="1400" b="1" dirty="0">
                          <a:latin typeface="+mn-lt"/>
                          <a:ea typeface="Times New Roman"/>
                          <a:cs typeface="Iskoola Pota" pitchFamily="18" charset="0"/>
                        </a:rPr>
                        <a:t>Atelier 12</a:t>
                      </a:r>
                    </a:p>
                    <a:p>
                      <a:pPr algn="ctr">
                        <a:spcAft>
                          <a:spcPts val="300"/>
                        </a:spcAft>
                      </a:pPr>
                      <a:r>
                        <a:rPr lang="fr-FR" sz="1400" b="1" dirty="0">
                          <a:latin typeface="+mn-lt"/>
                          <a:ea typeface="Times New Roman"/>
                          <a:cs typeface="Iskoola Pota" pitchFamily="18" charset="0"/>
                        </a:rPr>
                        <a:t>Au-delà de l’inclusion : pour une pédagogie critique, intersectionnelle et </a:t>
                      </a:r>
                      <a:r>
                        <a:rPr lang="fr-FR" sz="1400" b="1" dirty="0" err="1">
                          <a:latin typeface="+mn-lt"/>
                          <a:ea typeface="Times New Roman"/>
                          <a:cs typeface="Iskoola Pota" pitchFamily="18" charset="0"/>
                        </a:rPr>
                        <a:t>décolonisante</a:t>
                      </a:r>
                      <a:endParaRPr lang="fr-FR" sz="1400" b="1" dirty="0">
                        <a:latin typeface="+mn-lt"/>
                        <a:ea typeface="Times New Roman"/>
                        <a:cs typeface="Iskoola Pota" pitchFamily="18" charset="0"/>
                      </a:endParaRPr>
                    </a:p>
                    <a:p>
                      <a:pPr algn="ctr">
                        <a:spcAft>
                          <a:spcPts val="300"/>
                        </a:spcAft>
                      </a:pPr>
                      <a:endParaRPr lang="fr-FR" sz="1400" b="1" dirty="0">
                        <a:latin typeface="+mn-lt"/>
                        <a:ea typeface="Times New Roman"/>
                        <a:cs typeface="Iskoola Pota" pitchFamily="18" charset="0"/>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Times New Roman"/>
                        </a:rPr>
                        <a:t>Atelier</a:t>
                      </a:r>
                      <a:r>
                        <a:rPr lang="fr-FR" sz="1400" b="1" baseline="0" dirty="0">
                          <a:latin typeface="+mn-lt"/>
                          <a:ea typeface="Times New Roman"/>
                          <a:cs typeface="Times New Roman"/>
                        </a:rPr>
                        <a:t> 6</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dirty="0">
                          <a:latin typeface="+mn-lt"/>
                          <a:ea typeface="Times New Roman"/>
                          <a:cs typeface="Times New Roman"/>
                        </a:rPr>
                        <a:t>Violence(s) </a:t>
                      </a:r>
                      <a:r>
                        <a:rPr lang="fr-FR" sz="1400" b="1" i="1" dirty="0">
                          <a:latin typeface="+mn-lt"/>
                          <a:ea typeface="Times New Roman"/>
                          <a:cs typeface="Times New Roman"/>
                        </a:rPr>
                        <a:t>à </a:t>
                      </a:r>
                      <a:r>
                        <a:rPr lang="fr-FR" sz="1400" b="1" dirty="0">
                          <a:latin typeface="+mn-lt"/>
                          <a:ea typeface="Times New Roman"/>
                          <a:cs typeface="Times New Roman"/>
                        </a:rPr>
                        <a:t>et </a:t>
                      </a:r>
                      <a:r>
                        <a:rPr lang="fr-FR" sz="1400" b="1" i="1" dirty="0">
                          <a:latin typeface="+mn-lt"/>
                          <a:ea typeface="Times New Roman"/>
                          <a:cs typeface="Times New Roman"/>
                        </a:rPr>
                        <a:t>dans</a:t>
                      </a:r>
                      <a:r>
                        <a:rPr lang="fr-FR" sz="1400" b="1" dirty="0">
                          <a:latin typeface="+mn-lt"/>
                          <a:ea typeface="Times New Roman"/>
                          <a:cs typeface="Times New Roman"/>
                        </a:rPr>
                        <a:t> l'œuvre dans les arts, le cinéma et la littérature d'expression française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solidFill>
                            <a:schemeClr val="tx1"/>
                          </a:solidFill>
                          <a:latin typeface="+mn-lt"/>
                          <a:ea typeface="Times New Roman"/>
                          <a:cs typeface="Times New Roman"/>
                        </a:rPr>
                        <a:t>Atelier 8</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Mondes postapocalyptiques 1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30046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Accolade West-ACW 005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14h30 – 16h00</a:t>
                      </a:r>
                      <a:endParaRPr lang="fr-FR" sz="110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dirty="0" err="1">
                          <a:latin typeface="+mn-lt"/>
                          <a:ea typeface="Times New Roman"/>
                          <a:cs typeface="Times New Roman"/>
                        </a:rPr>
                        <a:t>Hasheem</a:t>
                      </a:r>
                      <a:r>
                        <a:rPr lang="fr-FR" sz="1100" dirty="0">
                          <a:latin typeface="+mn-lt"/>
                          <a:ea typeface="Times New Roman"/>
                          <a:cs typeface="Times New Roman"/>
                        </a:rPr>
                        <a:t> </a:t>
                      </a:r>
                      <a:r>
                        <a:rPr lang="fr-FR" sz="1100" dirty="0" err="1">
                          <a:latin typeface="+mn-lt"/>
                          <a:ea typeface="Times New Roman"/>
                          <a:cs typeface="Times New Roman"/>
                        </a:rPr>
                        <a:t>Hakeem</a:t>
                      </a:r>
                      <a:r>
                        <a:rPr lang="fr-FR" sz="1100" dirty="0">
                          <a:latin typeface="+mn-lt"/>
                          <a:ea typeface="Times New Roman"/>
                          <a:cs typeface="Times New Roman"/>
                        </a:rPr>
                        <a:t>, Université de Calgary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Vers une décolonisation de l’enseignement et de l’évaluation du français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Elizabeth Rush</a:t>
                      </a:r>
                      <a:r>
                        <a:rPr lang="fr-FR" sz="1100" b="0" dirty="0">
                          <a:latin typeface="+mn-lt"/>
                          <a:ea typeface="Times New Roman"/>
                          <a:cs typeface="Times New Roman"/>
                        </a:rPr>
                        <a:t>, </a:t>
                      </a:r>
                      <a:r>
                        <a:rPr lang="fr-FR" sz="1100" b="1" dirty="0">
                          <a:latin typeface="+mn-lt"/>
                          <a:ea typeface="Times New Roman"/>
                          <a:cs typeface="Times New Roman"/>
                        </a:rPr>
                        <a:t>Conseil scolaire francophone de la Colombie-Britannique, </a:t>
                      </a:r>
                      <a:r>
                        <a:rPr lang="fr-FR" sz="1100" b="0" dirty="0">
                          <a:latin typeface="+mn-lt"/>
                          <a:ea typeface="Times New Roman"/>
                          <a:cs typeface="Times New Roman"/>
                        </a:rPr>
                        <a:t>Vers une pratique </a:t>
                      </a:r>
                      <a:r>
                        <a:rPr lang="fr-FR" sz="1100" b="0" dirty="0" err="1">
                          <a:latin typeface="+mn-lt"/>
                          <a:ea typeface="Times New Roman"/>
                          <a:cs typeface="Times New Roman"/>
                        </a:rPr>
                        <a:t>décoloniale</a:t>
                      </a:r>
                      <a:r>
                        <a:rPr lang="fr-FR" sz="1100" b="0" dirty="0">
                          <a:latin typeface="+mn-lt"/>
                          <a:ea typeface="Times New Roman"/>
                          <a:cs typeface="Times New Roman"/>
                        </a:rPr>
                        <a:t> de l’évaluation du français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Loïc Million, Université de Calgary, </a:t>
                      </a:r>
                      <a:r>
                        <a:rPr lang="fr-FR" sz="1100" b="0" dirty="0">
                          <a:latin typeface="+mn-lt"/>
                          <a:ea typeface="Times New Roman"/>
                          <a:cs typeface="Times New Roman"/>
                        </a:rPr>
                        <a:t>De la nécessité à l’intégration : repenser la pensée critique dans l’enseignement du français langue seconde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Usha</a:t>
                      </a:r>
                      <a:r>
                        <a:rPr lang="fr-FR" sz="1100" b="1" dirty="0">
                          <a:latin typeface="+mn-lt"/>
                          <a:ea typeface="Times New Roman"/>
                          <a:cs typeface="Times New Roman"/>
                        </a:rPr>
                        <a:t> </a:t>
                      </a:r>
                      <a:r>
                        <a:rPr lang="fr-FR" sz="1100" b="1" dirty="0" err="1">
                          <a:latin typeface="+mn-lt"/>
                          <a:ea typeface="Times New Roman"/>
                          <a:cs typeface="Times New Roman"/>
                        </a:rPr>
                        <a:t>Viswanathan</a:t>
                      </a:r>
                      <a:r>
                        <a:rPr lang="fr-FR" sz="1100" b="1" dirty="0">
                          <a:latin typeface="+mn-lt"/>
                          <a:ea typeface="Times New Roman"/>
                          <a:cs typeface="Times New Roman"/>
                        </a:rPr>
                        <a:t>, Collège universitaire </a:t>
                      </a:r>
                      <a:r>
                        <a:rPr lang="fr-FR" sz="1100" b="1" dirty="0" err="1">
                          <a:latin typeface="+mn-lt"/>
                          <a:ea typeface="Times New Roman"/>
                          <a:cs typeface="Times New Roman"/>
                        </a:rPr>
                        <a:t>Glendon</a:t>
                      </a:r>
                      <a:r>
                        <a:rPr lang="fr-FR" sz="1100" b="1" dirty="0">
                          <a:latin typeface="+mn-lt"/>
                          <a:ea typeface="Times New Roman"/>
                          <a:cs typeface="Times New Roman"/>
                        </a:rPr>
                        <a:t> (Université York), </a:t>
                      </a:r>
                      <a:r>
                        <a:rPr lang="fr-FR" sz="1100" b="0" dirty="0">
                          <a:latin typeface="+mn-lt"/>
                          <a:ea typeface="Times New Roman"/>
                          <a:cs typeface="Times New Roman"/>
                        </a:rPr>
                        <a:t>Une approche interactive basée sur le genre et les tâches pour décoloniser l’enseignement et l’apprentissage du français langue seconde (FLS) au Canada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S128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 14h30 – 16h30</a:t>
                      </a:r>
                      <a:endParaRPr lang="fr-FR" sz="1100" dirty="0">
                        <a:solidFill>
                          <a:schemeClr val="tx1"/>
                        </a:solidFill>
                        <a:latin typeface="+mn-lt"/>
                        <a:ea typeface="Times New Roman"/>
                        <a:cs typeface="Times New Roman"/>
                      </a:endParaRPr>
                    </a:p>
                    <a:p>
                      <a:pPr>
                        <a:spcAft>
                          <a:spcPts val="0"/>
                        </a:spcAft>
                      </a:pPr>
                      <a:endParaRPr lang="fr-FR" sz="1100" b="1" dirty="0">
                        <a:solidFill>
                          <a:srgbClr val="C00000"/>
                        </a:solidFill>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Marion Ott</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Violence à l’autre : corps aimé, corps honni</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Ninon Bartz, Université de Virginie, </a:t>
                      </a:r>
                      <a:r>
                        <a:rPr lang="fr-FR" sz="1100" b="0" dirty="0">
                          <a:solidFill>
                            <a:schemeClr val="tx1"/>
                          </a:solidFill>
                          <a:latin typeface="+mn-lt"/>
                          <a:ea typeface="Times New Roman"/>
                          <a:cs typeface="Times New Roman"/>
                        </a:rPr>
                        <a:t>« La douceur et l’effroi de ton premier baiser » : la relation sadique-masochiste entre les deux amantes dans Études et Préludes de Renée Vivien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Martha Patience </a:t>
                      </a:r>
                      <a:r>
                        <a:rPr lang="fr-FR" sz="1100" b="1" dirty="0" err="1">
                          <a:solidFill>
                            <a:schemeClr val="tx1"/>
                          </a:solidFill>
                          <a:latin typeface="+mn-lt"/>
                          <a:ea typeface="Times New Roman"/>
                          <a:cs typeface="Times New Roman"/>
                        </a:rPr>
                        <a:t>Ntsame</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Obono</a:t>
                      </a:r>
                      <a:r>
                        <a:rPr lang="fr-FR" sz="1100" b="1" dirty="0">
                          <a:solidFill>
                            <a:schemeClr val="tx1"/>
                          </a:solidFill>
                          <a:latin typeface="+mn-lt"/>
                          <a:ea typeface="Times New Roman"/>
                          <a:cs typeface="Times New Roman"/>
                        </a:rPr>
                        <a:t>, Université de Pau et des Pays de l’Adour, </a:t>
                      </a:r>
                      <a:r>
                        <a:rPr lang="fr-FR" sz="1100" dirty="0">
                          <a:solidFill>
                            <a:schemeClr val="tx1"/>
                          </a:solidFill>
                          <a:latin typeface="+mn-lt"/>
                          <a:ea typeface="Times New Roman"/>
                          <a:cs typeface="Times New Roman"/>
                        </a:rPr>
                        <a:t>De l’assujettissement de la femme à la germination de son identité homosexuelle dans le roman français et gabonais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Clara </a:t>
                      </a:r>
                      <a:r>
                        <a:rPr lang="fr-FR" sz="1100" b="1" dirty="0" err="1">
                          <a:solidFill>
                            <a:schemeClr val="tx1"/>
                          </a:solidFill>
                          <a:latin typeface="+mn-lt"/>
                          <a:ea typeface="Times New Roman"/>
                          <a:cs typeface="Times New Roman"/>
                        </a:rPr>
                        <a:t>Montibeller</a:t>
                      </a:r>
                      <a:r>
                        <a:rPr lang="fr-FR" sz="1100" b="1" dirty="0">
                          <a:solidFill>
                            <a:schemeClr val="tx1"/>
                          </a:solidFill>
                          <a:latin typeface="+mn-lt"/>
                          <a:ea typeface="Times New Roman"/>
                          <a:cs typeface="Times New Roman"/>
                        </a:rPr>
                        <a:t>, Université de Lille, </a:t>
                      </a:r>
                      <a:r>
                        <a:rPr lang="fr-FR" sz="1100" dirty="0">
                          <a:solidFill>
                            <a:schemeClr val="tx1"/>
                          </a:solidFill>
                          <a:latin typeface="+mn-lt"/>
                          <a:ea typeface="Times New Roman"/>
                          <a:cs typeface="Times New Roman"/>
                        </a:rPr>
                        <a:t>De l’amour violent à sa violente déstructuration dans </a:t>
                      </a:r>
                      <a:r>
                        <a:rPr lang="fr-FR" sz="1100" i="1" dirty="0">
                          <a:solidFill>
                            <a:schemeClr val="tx1"/>
                          </a:solidFill>
                          <a:latin typeface="+mn-lt"/>
                          <a:ea typeface="Times New Roman"/>
                          <a:cs typeface="Times New Roman"/>
                        </a:rPr>
                        <a:t>Amants, heureux amants… </a:t>
                      </a:r>
                      <a:r>
                        <a:rPr lang="fr-FR" sz="1100" dirty="0">
                          <a:solidFill>
                            <a:schemeClr val="tx1"/>
                          </a:solidFill>
                          <a:latin typeface="+mn-lt"/>
                          <a:ea typeface="Times New Roman"/>
                          <a:cs typeface="Times New Roman"/>
                        </a:rPr>
                        <a:t>de Valery Larbaud</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accent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solidFill>
                            <a:schemeClr val="tx1"/>
                          </a:solidFill>
                          <a:latin typeface="+mn-lt"/>
                          <a:ea typeface="Times New Roman"/>
                          <a:cs typeface="Times New Roman"/>
                        </a:rPr>
                        <a:t>Ross Building-R S127</a:t>
                      </a:r>
                    </a:p>
                    <a:p>
                      <a:pPr algn="ctr">
                        <a:spcAft>
                          <a:spcPts val="0"/>
                        </a:spcAft>
                      </a:pPr>
                      <a:r>
                        <a:rPr lang="fr-FR" sz="1100" b="1" dirty="0">
                          <a:solidFill>
                            <a:schemeClr val="tx1"/>
                          </a:solidFill>
                          <a:latin typeface="+mn-lt"/>
                          <a:ea typeface="Times New Roman"/>
                          <a:cs typeface="Times New Roman"/>
                        </a:rPr>
                        <a:t>14h30 – 16h00</a:t>
                      </a:r>
                    </a:p>
                    <a:p>
                      <a:pPr algn="ctr">
                        <a:spcAft>
                          <a:spcPts val="0"/>
                        </a:spcAft>
                      </a:pPr>
                      <a:endParaRPr lang="fr-FR" sz="110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err="1">
                          <a:solidFill>
                            <a:schemeClr val="tx1"/>
                          </a:solidFill>
                          <a:latin typeface="+mn-lt"/>
                          <a:ea typeface="Times New Roman"/>
                          <a:cs typeface="Times New Roman"/>
                        </a:rPr>
                        <a:t>Jeri</a:t>
                      </a:r>
                      <a:r>
                        <a:rPr lang="fr-FR" sz="1100" b="0" dirty="0">
                          <a:solidFill>
                            <a:schemeClr val="tx1"/>
                          </a:solidFill>
                          <a:latin typeface="+mn-lt"/>
                          <a:ea typeface="Times New Roman"/>
                          <a:cs typeface="Times New Roman"/>
                        </a:rPr>
                        <a:t> English</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Séance: </a:t>
                      </a:r>
                      <a:r>
                        <a:rPr lang="fr-FR" sz="1100" b="0" dirty="0">
                          <a:solidFill>
                            <a:schemeClr val="tx1"/>
                          </a:solidFill>
                          <a:latin typeface="+mn-lt"/>
                          <a:ea typeface="Times New Roman"/>
                          <a:cs typeface="Times New Roman"/>
                        </a:rPr>
                        <a:t>Raconter après la fin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Pascal </a:t>
                      </a:r>
                      <a:r>
                        <a:rPr lang="fr-FR" sz="1100" b="1" dirty="0" err="1">
                          <a:solidFill>
                            <a:schemeClr val="tx1"/>
                          </a:solidFill>
                          <a:latin typeface="+mn-lt"/>
                          <a:ea typeface="Times New Roman"/>
                          <a:cs typeface="Times New Roman"/>
                        </a:rPr>
                        <a:t>Riendeau</a:t>
                      </a:r>
                      <a:r>
                        <a:rPr lang="fr-FR" sz="1100" b="1" dirty="0">
                          <a:solidFill>
                            <a:schemeClr val="tx1"/>
                          </a:solidFill>
                          <a:latin typeface="+mn-lt"/>
                          <a:ea typeface="Times New Roman"/>
                          <a:cs typeface="Times New Roman"/>
                        </a:rPr>
                        <a:t>, Université de Toronto Scarborough, </a:t>
                      </a:r>
                      <a:r>
                        <a:rPr lang="fr-FR" sz="1100" b="0" dirty="0">
                          <a:solidFill>
                            <a:schemeClr val="tx1"/>
                          </a:solidFill>
                          <a:latin typeface="+mn-lt"/>
                          <a:ea typeface="Times New Roman"/>
                          <a:cs typeface="Times New Roman"/>
                        </a:rPr>
                        <a:t>La vie après : catastrophes, effondrements et autres chutes dans les romans </a:t>
                      </a:r>
                      <a:r>
                        <a:rPr lang="fr-FR" sz="1100" b="0" dirty="0" err="1">
                          <a:solidFill>
                            <a:schemeClr val="tx1"/>
                          </a:solidFill>
                          <a:latin typeface="+mn-lt"/>
                          <a:ea typeface="Times New Roman"/>
                          <a:cs typeface="Times New Roman"/>
                        </a:rPr>
                        <a:t>anthropocéniques</a:t>
                      </a:r>
                      <a:r>
                        <a:rPr lang="fr-FR" sz="1100" b="0" dirty="0">
                          <a:solidFill>
                            <a:schemeClr val="tx1"/>
                          </a:solidFill>
                          <a:latin typeface="+mn-lt"/>
                          <a:ea typeface="Times New Roman"/>
                          <a:cs typeface="Times New Roman"/>
                        </a:rPr>
                        <a:t> contemporains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Sophie </a:t>
                      </a:r>
                      <a:r>
                        <a:rPr lang="fr-FR" sz="1100" b="1" dirty="0" err="1">
                          <a:solidFill>
                            <a:schemeClr val="tx1"/>
                          </a:solidFill>
                          <a:latin typeface="+mn-lt"/>
                          <a:ea typeface="Times New Roman"/>
                          <a:cs typeface="Times New Roman"/>
                        </a:rPr>
                        <a:t>Beaulé</a:t>
                      </a:r>
                      <a:r>
                        <a:rPr lang="fr-FR" sz="1100" b="1" dirty="0">
                          <a:solidFill>
                            <a:schemeClr val="tx1"/>
                          </a:solidFill>
                          <a:latin typeface="+mn-lt"/>
                          <a:ea typeface="Times New Roman"/>
                          <a:cs typeface="Times New Roman"/>
                        </a:rPr>
                        <a:t>, Université Saint </a:t>
                      </a:r>
                      <a:r>
                        <a:rPr lang="fr-FR" sz="1100" b="1" dirty="0" err="1">
                          <a:solidFill>
                            <a:schemeClr val="tx1"/>
                          </a:solidFill>
                          <a:latin typeface="+mn-lt"/>
                          <a:ea typeface="Times New Roman"/>
                          <a:cs typeface="Times New Roman"/>
                        </a:rPr>
                        <a:t>Mary’s</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La messagère et le chaînon : vers une écosophie dans deux récits postapocalyptiques québécois récents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Nicolas Bernier-Wong, Université de Toronto, </a:t>
                      </a:r>
                      <a:r>
                        <a:rPr lang="fr-FR" sz="1100" b="0" dirty="0">
                          <a:solidFill>
                            <a:schemeClr val="tx1"/>
                          </a:solidFill>
                          <a:latin typeface="+mn-lt"/>
                          <a:ea typeface="Times New Roman"/>
                          <a:cs typeface="Times New Roman"/>
                        </a:rPr>
                        <a:t>Parler dans le vide : la désagrégation de la communication dans le monde postapocalyptique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386E230C-FCB2-ED4D-ADFC-59005BF1ED4B}"/>
              </a:ext>
            </a:extLst>
          </p:cNvPr>
          <p:cNvSpPr/>
          <p:nvPr/>
        </p:nvSpPr>
        <p:spPr>
          <a:xfrm>
            <a:off x="2724934" y="6201996"/>
            <a:ext cx="3273525" cy="461665"/>
          </a:xfrm>
          <a:prstGeom prst="rect">
            <a:avLst/>
          </a:prstGeom>
        </p:spPr>
        <p:txBody>
          <a:bodyPr wrap="none">
            <a:spAutoFit/>
          </a:bodyPr>
          <a:lstStyle/>
          <a:p>
            <a:pPr algn="ctr" eaLnBrk="0" fontAlgn="base" hangingPunct="0">
              <a:spcBef>
                <a:spcPct val="0"/>
              </a:spcBef>
              <a:spcAft>
                <a:spcPct val="0"/>
              </a:spcAft>
            </a:pPr>
            <a:r>
              <a:rPr lang="fr-FR" sz="1200" b="1" dirty="0">
                <a:ea typeface="Times New Roman" pitchFamily="18" charset="0"/>
                <a:cs typeface="Times New Roman" pitchFamily="18" charset="0"/>
              </a:rPr>
              <a:t>Pause-café - </a:t>
            </a:r>
            <a:r>
              <a:rPr lang="fr-FR" sz="1200" b="1" dirty="0">
                <a:solidFill>
                  <a:schemeClr val="accent1"/>
                </a:solidFill>
                <a:ea typeface="Times New Roman" pitchFamily="18" charset="0"/>
                <a:cs typeface="Times New Roman" pitchFamily="18" charset="0"/>
              </a:rPr>
              <a:t>Devant la salle </a:t>
            </a:r>
            <a:r>
              <a:rPr lang="fr-FR" sz="1200" b="1" dirty="0">
                <a:solidFill>
                  <a:schemeClr val="accent1"/>
                </a:solidFill>
                <a:ea typeface="Times New Roman"/>
                <a:cs typeface="Times New Roman"/>
              </a:rPr>
              <a:t>Ross Building-R S102</a:t>
            </a:r>
          </a:p>
          <a:p>
            <a:pPr lvl="0" algn="ctr" eaLnBrk="0" fontAlgn="base" hangingPunct="0">
              <a:spcBef>
                <a:spcPct val="0"/>
              </a:spcBef>
              <a:spcAft>
                <a:spcPct val="0"/>
              </a:spcAft>
            </a:pPr>
            <a:r>
              <a:rPr lang="fr-FR" sz="1200" b="1" dirty="0">
                <a:ea typeface="Times New Roman" pitchFamily="18" charset="0"/>
                <a:cs typeface="Times New Roman" pitchFamily="18" charset="0"/>
              </a:rPr>
              <a:t>16h30 – 16h45</a:t>
            </a:r>
            <a:endParaRPr lang="fr-FR" sz="1200" dirty="0">
              <a:solidFill>
                <a:schemeClr val="accent1"/>
              </a:solidFill>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259632" y="6288995"/>
            <a:ext cx="6624736" cy="46166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1200" b="1" dirty="0"/>
              <a:t>19h30 : </a:t>
            </a:r>
            <a:r>
              <a:rPr lang="fr-CA" sz="1200" b="1" dirty="0"/>
              <a:t>Souper annuel de l’APFUCC au restaurant </a:t>
            </a:r>
            <a:r>
              <a:rPr lang="fr-CA" sz="1200" b="1" dirty="0" err="1"/>
              <a:t>Moxies</a:t>
            </a:r>
            <a:r>
              <a:rPr lang="fr-CA" sz="1200" b="1" dirty="0"/>
              <a:t>-Vaughan </a:t>
            </a:r>
            <a:r>
              <a:rPr lang="fr-CA" sz="1200" b="1" dirty="0" err="1"/>
              <a:t>Colossus</a:t>
            </a:r>
            <a:endParaRPr lang="fr-CA" sz="1200" b="1" dirty="0"/>
          </a:p>
          <a:p>
            <a:pPr algn="ctr"/>
            <a:r>
              <a:rPr lang="fr-CA" sz="1200" b="1" dirty="0"/>
              <a:t>Unit B– 30 </a:t>
            </a:r>
            <a:r>
              <a:rPr lang="fr-CA" sz="1200" b="1" dirty="0" err="1"/>
              <a:t>Colossus</a:t>
            </a:r>
            <a:r>
              <a:rPr lang="fr-CA" sz="1200" b="1" dirty="0"/>
              <a:t> Drive, Woodbridge, ON </a:t>
            </a:r>
            <a:endParaRPr lang="fr-FR" sz="1200" dirty="0"/>
          </a:p>
        </p:txBody>
      </p:sp>
      <p:sp>
        <p:nvSpPr>
          <p:cNvPr id="2050" name="Rectangle 2"/>
          <p:cNvSpPr>
            <a:spLocks noChangeArrowheads="1"/>
          </p:cNvSpPr>
          <p:nvPr/>
        </p:nvSpPr>
        <p:spPr bwMode="auto">
          <a:xfrm>
            <a:off x="1259632" y="13846"/>
            <a:ext cx="626469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L</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undi 29 mai</a:t>
            </a:r>
            <a:endParaRPr kumimoji="0" lang="fr-FR" sz="2000" b="0" i="0" u="none" strike="noStrike" cap="none" normalizeH="0" baseline="0" dirty="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25438" algn="l"/>
              </a:tabLst>
            </a:pPr>
            <a:endParaRPr kumimoji="0" lang="fr-FR" sz="1600" b="0" i="0" u="none" strike="noStrike" cap="none" normalizeH="0" baseline="0" dirty="0">
              <a:ln>
                <a:noFill/>
              </a:ln>
              <a:solidFill>
                <a:schemeClr val="tx1"/>
              </a:solidFill>
              <a:effectLst/>
              <a:latin typeface="Perpetua Titling MT" pitchFamily="18"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798881457"/>
              </p:ext>
            </p:extLst>
          </p:nvPr>
        </p:nvGraphicFramePr>
        <p:xfrm>
          <a:off x="467544" y="553846"/>
          <a:ext cx="8424937" cy="5467442"/>
        </p:xfrm>
        <a:graphic>
          <a:graphicData uri="http://schemas.openxmlformats.org/drawingml/2006/table">
            <a:tbl>
              <a:tblPr/>
              <a:tblGrid>
                <a:gridCol w="2945729">
                  <a:extLst>
                    <a:ext uri="{9D8B030D-6E8A-4147-A177-3AD203B41FA5}">
                      <a16:colId xmlns:a16="http://schemas.microsoft.com/office/drawing/2014/main" val="20001"/>
                    </a:ext>
                  </a:extLst>
                </a:gridCol>
                <a:gridCol w="2739604">
                  <a:extLst>
                    <a:ext uri="{9D8B030D-6E8A-4147-A177-3AD203B41FA5}">
                      <a16:colId xmlns:a16="http://schemas.microsoft.com/office/drawing/2014/main" val="2477097125"/>
                    </a:ext>
                  </a:extLst>
                </a:gridCol>
                <a:gridCol w="2739604">
                  <a:extLst>
                    <a:ext uri="{9D8B030D-6E8A-4147-A177-3AD203B41FA5}">
                      <a16:colId xmlns:a16="http://schemas.microsoft.com/office/drawing/2014/main" val="3810796190"/>
                    </a:ext>
                  </a:extLst>
                </a:gridCol>
              </a:tblGrid>
              <a:tr h="1064892">
                <a:tc>
                  <a:txBody>
                    <a:bodyPr/>
                    <a:lstStyle/>
                    <a:p>
                      <a:pPr algn="ctr">
                        <a:spcAft>
                          <a:spcPts val="300"/>
                        </a:spcAft>
                      </a:pPr>
                      <a:r>
                        <a:rPr lang="fr-FR" sz="1400" b="1" dirty="0">
                          <a:latin typeface="+mn-lt"/>
                          <a:ea typeface="Times New Roman"/>
                          <a:cs typeface="Times New Roman"/>
                        </a:rPr>
                        <a:t>Atelier</a:t>
                      </a:r>
                      <a:r>
                        <a:rPr lang="fr-FR" sz="1400" b="1" baseline="0" dirty="0">
                          <a:latin typeface="+mn-lt"/>
                          <a:ea typeface="Times New Roman"/>
                          <a:cs typeface="Times New Roman"/>
                        </a:rPr>
                        <a:t> 6</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dirty="0">
                          <a:latin typeface="+mn-lt"/>
                          <a:ea typeface="Times New Roman"/>
                          <a:cs typeface="Times New Roman"/>
                        </a:rPr>
                        <a:t>Violence(s) </a:t>
                      </a:r>
                      <a:r>
                        <a:rPr lang="fr-FR" sz="1400" b="1" i="1" dirty="0">
                          <a:latin typeface="+mn-lt"/>
                          <a:ea typeface="Times New Roman"/>
                          <a:cs typeface="Times New Roman"/>
                        </a:rPr>
                        <a:t>à </a:t>
                      </a:r>
                      <a:r>
                        <a:rPr lang="fr-FR" sz="1400" b="1" dirty="0">
                          <a:latin typeface="+mn-lt"/>
                          <a:ea typeface="Times New Roman"/>
                          <a:cs typeface="Times New Roman"/>
                        </a:rPr>
                        <a:t>et </a:t>
                      </a:r>
                      <a:r>
                        <a:rPr lang="fr-FR" sz="1400" b="1" i="1" dirty="0">
                          <a:latin typeface="+mn-lt"/>
                          <a:ea typeface="Times New Roman"/>
                          <a:cs typeface="Times New Roman"/>
                        </a:rPr>
                        <a:t>dans</a:t>
                      </a:r>
                      <a:r>
                        <a:rPr lang="fr-FR" sz="1400" b="1" dirty="0">
                          <a:latin typeface="+mn-lt"/>
                          <a:ea typeface="Times New Roman"/>
                          <a:cs typeface="Times New Roman"/>
                        </a:rPr>
                        <a:t> l'œuvre dans les arts, le cinéma et la littérature d'expression française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solidFill>
                            <a:schemeClr val="tx1"/>
                          </a:solidFill>
                          <a:latin typeface="+mn-lt"/>
                          <a:ea typeface="Times New Roman"/>
                          <a:cs typeface="Times New Roman"/>
                        </a:rPr>
                        <a:t>Atelier 8</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Mondes postapocalyptiques 2</a:t>
                      </a:r>
                      <a:endParaRPr lang="fr-FR" sz="1400" b="1" dirty="0">
                        <a:latin typeface="+mn-lt"/>
                        <a:ea typeface="Times New Roman"/>
                        <a:cs typeface="Iskoola Pota" pitchFamily="18"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endParaRPr lang="fr-FR" sz="1400" b="1" i="0" noProof="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Atelier 14</a:t>
                      </a:r>
                    </a:p>
                    <a:p>
                      <a:pPr marL="0" marR="0" lvl="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Communications libres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44025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S128</a:t>
                      </a:r>
                    </a:p>
                    <a:p>
                      <a:pPr algn="ctr">
                        <a:spcAft>
                          <a:spcPts val="0"/>
                        </a:spcAft>
                      </a:pPr>
                      <a:r>
                        <a:rPr lang="fr-FR" sz="1100" b="1" dirty="0">
                          <a:solidFill>
                            <a:schemeClr val="tx1"/>
                          </a:solidFill>
                          <a:latin typeface="+mn-lt"/>
                          <a:ea typeface="Times New Roman"/>
                          <a:cs typeface="Times New Roman"/>
                        </a:rPr>
                        <a:t> 16h45 – 18h00</a:t>
                      </a:r>
                      <a:endParaRPr lang="fr-FR" sz="1100" dirty="0">
                        <a:solidFill>
                          <a:schemeClr val="tx1"/>
                        </a:solidFill>
                        <a:latin typeface="+mn-lt"/>
                        <a:ea typeface="Times New Roman"/>
                        <a:cs typeface="Times New Roman"/>
                      </a:endParaRPr>
                    </a:p>
                    <a:p>
                      <a:pPr>
                        <a:lnSpc>
                          <a:spcPct val="100000"/>
                        </a:lnSpc>
                        <a:spcAft>
                          <a:spcPts val="0"/>
                        </a:spcAft>
                      </a:pPr>
                      <a:endParaRPr lang="fr-FR" sz="1100" b="1" dirty="0">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Marion </a:t>
                      </a:r>
                      <a:r>
                        <a:rPr lang="fr-FR" sz="1100" dirty="0" err="1">
                          <a:latin typeface="+mn-lt"/>
                          <a:ea typeface="Times New Roman"/>
                          <a:cs typeface="Times New Roman"/>
                        </a:rPr>
                        <a:t>Ott</a:t>
                      </a:r>
                      <a:endParaRPr lang="fr-FR" sz="110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 Dire et penser le crime : l’écriture comme « arme miraculeuse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Elisa </a:t>
                      </a:r>
                      <a:r>
                        <a:rPr lang="fr-FR" sz="1100" b="1" dirty="0" err="1">
                          <a:latin typeface="+mn-lt"/>
                          <a:ea typeface="Times New Roman"/>
                          <a:cs typeface="Times New Roman"/>
                        </a:rPr>
                        <a:t>Reato</a:t>
                      </a:r>
                      <a:r>
                        <a:rPr lang="fr-FR" sz="1100" b="1" dirty="0">
                          <a:latin typeface="+mn-lt"/>
                          <a:ea typeface="Times New Roman"/>
                          <a:cs typeface="Times New Roman"/>
                        </a:rPr>
                        <a:t>, Université Paris Nanterre, </a:t>
                      </a:r>
                      <a:r>
                        <a:rPr lang="fr-FR" sz="1100" b="0" dirty="0">
                          <a:latin typeface="+mn-lt"/>
                          <a:ea typeface="Times New Roman"/>
                          <a:cs typeface="Times New Roman"/>
                        </a:rPr>
                        <a:t>Esquisse du traité de la violence de Sartre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rgbClr val="C00000"/>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Mustapha </a:t>
                      </a:r>
                      <a:r>
                        <a:rPr lang="fr-FR" sz="1100" b="1" dirty="0" err="1">
                          <a:solidFill>
                            <a:schemeClr val="tx1"/>
                          </a:solidFill>
                          <a:latin typeface="+mn-lt"/>
                          <a:ea typeface="Times New Roman"/>
                          <a:cs typeface="Times New Roman"/>
                        </a:rPr>
                        <a:t>Hamil</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of Windsor, </a:t>
                      </a:r>
                      <a:r>
                        <a:rPr lang="fr-FR" sz="1100" b="0" dirty="0">
                          <a:solidFill>
                            <a:schemeClr val="tx1"/>
                          </a:solidFill>
                          <a:latin typeface="+mn-lt"/>
                          <a:ea typeface="Times New Roman"/>
                          <a:cs typeface="Times New Roman"/>
                        </a:rPr>
                        <a:t>Terrorisme et narration dans </a:t>
                      </a:r>
                      <a:r>
                        <a:rPr lang="fr-FR" sz="1100" b="0" i="1" dirty="0">
                          <a:solidFill>
                            <a:schemeClr val="tx1"/>
                          </a:solidFill>
                          <a:latin typeface="+mn-lt"/>
                          <a:ea typeface="Times New Roman"/>
                          <a:cs typeface="Times New Roman"/>
                        </a:rPr>
                        <a:t>Les Etoiles de Sidi Moumen </a:t>
                      </a:r>
                      <a:r>
                        <a:rPr lang="fr-FR" sz="1100" b="0" dirty="0">
                          <a:solidFill>
                            <a:schemeClr val="tx1"/>
                          </a:solidFill>
                          <a:latin typeface="+mn-lt"/>
                          <a:ea typeface="Times New Roman"/>
                          <a:cs typeface="Times New Roman"/>
                        </a:rPr>
                        <a:t>(2010) de </a:t>
                      </a:r>
                      <a:r>
                        <a:rPr lang="fr-FR" sz="1100" b="0" dirty="0" err="1">
                          <a:solidFill>
                            <a:schemeClr val="tx1"/>
                          </a:solidFill>
                          <a:latin typeface="+mn-lt"/>
                          <a:ea typeface="Times New Roman"/>
                          <a:cs typeface="Times New Roman"/>
                        </a:rPr>
                        <a:t>Mahi</a:t>
                      </a:r>
                      <a:r>
                        <a:rPr lang="fr-FR" sz="1100" b="0" dirty="0">
                          <a:solidFill>
                            <a:schemeClr val="tx1"/>
                          </a:solidFill>
                          <a:latin typeface="+mn-lt"/>
                          <a:ea typeface="Times New Roman"/>
                          <a:cs typeface="Times New Roman"/>
                        </a:rPr>
                        <a:t> </a:t>
                      </a:r>
                      <a:r>
                        <a:rPr lang="fr-FR" sz="1100" b="0" dirty="0" err="1">
                          <a:solidFill>
                            <a:schemeClr val="tx1"/>
                          </a:solidFill>
                          <a:latin typeface="+mn-lt"/>
                          <a:ea typeface="Times New Roman"/>
                          <a:cs typeface="Times New Roman"/>
                        </a:rPr>
                        <a:t>Binebine</a:t>
                      </a: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Kathleen </a:t>
                      </a:r>
                      <a:r>
                        <a:rPr lang="fr-FR" sz="1100" b="1" dirty="0" err="1">
                          <a:solidFill>
                            <a:schemeClr val="tx1"/>
                          </a:solidFill>
                          <a:latin typeface="+mn-lt"/>
                          <a:ea typeface="Times New Roman"/>
                          <a:cs typeface="Times New Roman"/>
                        </a:rPr>
                        <a:t>Kellett</a:t>
                      </a:r>
                      <a:r>
                        <a:rPr lang="fr-FR" sz="1100" b="1" dirty="0">
                          <a:solidFill>
                            <a:schemeClr val="tx1"/>
                          </a:solidFill>
                          <a:latin typeface="+mn-lt"/>
                          <a:ea typeface="Times New Roman"/>
                          <a:cs typeface="Times New Roman"/>
                        </a:rPr>
                        <a:t>, Toronto </a:t>
                      </a:r>
                      <a:r>
                        <a:rPr lang="fr-FR" sz="1100" b="1" dirty="0" err="1">
                          <a:solidFill>
                            <a:schemeClr val="tx1"/>
                          </a:solidFill>
                          <a:latin typeface="+mn-lt"/>
                          <a:ea typeface="Times New Roman"/>
                          <a:cs typeface="Times New Roman"/>
                        </a:rPr>
                        <a:t>Metropolitan</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La violence, le traumatisme et l’agentivité dans les polars d’Andrée A. Michaud</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solidFill>
                            <a:schemeClr val="tx1"/>
                          </a:solidFill>
                          <a:latin typeface="+mn-lt"/>
                          <a:ea typeface="Times New Roman"/>
                          <a:cs typeface="Times New Roman"/>
                        </a:rPr>
                        <a:t>Ross Building-R S127</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16h45 – 18h00</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Pascal </a:t>
                      </a:r>
                      <a:r>
                        <a:rPr lang="fr-FR" sz="1100" b="0" dirty="0" err="1">
                          <a:latin typeface="+mn-lt"/>
                          <a:ea typeface="Times New Roman"/>
                          <a:cs typeface="Times New Roman"/>
                        </a:rPr>
                        <a:t>Riendeau</a:t>
                      </a:r>
                      <a:r>
                        <a:rPr lang="fr-FR" sz="1100" b="0" dirty="0">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 </a:t>
                      </a:r>
                      <a:r>
                        <a:rPr lang="fr-FR" sz="1100" b="0" dirty="0">
                          <a:latin typeface="+mn-lt"/>
                          <a:ea typeface="Times New Roman"/>
                          <a:cs typeface="Times New Roman"/>
                        </a:rPr>
                        <a:t>Catastrophes en images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Jeri</a:t>
                      </a:r>
                      <a:r>
                        <a:rPr lang="fr-FR" sz="1100" b="1" dirty="0">
                          <a:latin typeface="+mn-lt"/>
                          <a:ea typeface="Times New Roman"/>
                          <a:cs typeface="Times New Roman"/>
                        </a:rPr>
                        <a:t> English, Université de Toronto Scarborough, </a:t>
                      </a:r>
                      <a:r>
                        <a:rPr lang="fr-FR" sz="1100" b="0" dirty="0">
                          <a:latin typeface="+mn-lt"/>
                          <a:ea typeface="Times New Roman"/>
                          <a:cs typeface="Times New Roman"/>
                        </a:rPr>
                        <a:t>Mouvements et transformations: la lutte contre l’immobilisme et la ‘mort blanche’ dans </a:t>
                      </a:r>
                      <a:r>
                        <a:rPr lang="fr-FR" sz="1100" b="0" i="1" dirty="0">
                          <a:latin typeface="+mn-lt"/>
                          <a:ea typeface="Times New Roman"/>
                          <a:cs typeface="Times New Roman"/>
                        </a:rPr>
                        <a:t>Le </a:t>
                      </a:r>
                      <a:r>
                        <a:rPr lang="fr-FR" sz="1100" b="0" i="1" dirty="0" err="1">
                          <a:latin typeface="+mn-lt"/>
                          <a:ea typeface="Times New Roman"/>
                          <a:cs typeface="Times New Roman"/>
                        </a:rPr>
                        <a:t>transperceneige</a:t>
                      </a:r>
                      <a:r>
                        <a:rPr lang="fr-FR" sz="1100" b="0" dirty="0">
                          <a:latin typeface="+mn-lt"/>
                          <a:ea typeface="Times New Roman"/>
                          <a:cs typeface="Times New Roman"/>
                        </a:rPr>
                        <a:t> et </a:t>
                      </a:r>
                      <a:r>
                        <a:rPr lang="fr-FR" sz="1100" b="0" i="1" dirty="0">
                          <a:latin typeface="+mn-lt"/>
                          <a:ea typeface="Times New Roman"/>
                          <a:cs typeface="Times New Roman"/>
                        </a:rPr>
                        <a:t>Le poids de la neige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Richard Bégin, Université de Montréal, </a:t>
                      </a:r>
                      <a:r>
                        <a:rPr lang="fr-FR" sz="1100" b="0" dirty="0">
                          <a:latin typeface="+mn-lt"/>
                          <a:ea typeface="Times New Roman"/>
                          <a:cs typeface="Times New Roman"/>
                        </a:rPr>
                        <a:t>De l’imaginaire à l’écologie postapocalyptique : médias, corps et matérialité</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Jean-Jacques </a:t>
                      </a:r>
                      <a:r>
                        <a:rPr lang="fr-FR" sz="1100" b="1" dirty="0" err="1">
                          <a:solidFill>
                            <a:schemeClr val="tx1"/>
                          </a:solidFill>
                          <a:latin typeface="+mn-lt"/>
                          <a:ea typeface="Times New Roman"/>
                          <a:cs typeface="Times New Roman"/>
                        </a:rPr>
                        <a:t>Defert</a:t>
                      </a:r>
                      <a:r>
                        <a:rPr lang="fr-FR" sz="1100" b="1" dirty="0">
                          <a:solidFill>
                            <a:schemeClr val="tx1"/>
                          </a:solidFill>
                          <a:latin typeface="+mn-lt"/>
                          <a:ea typeface="Times New Roman"/>
                          <a:cs typeface="Times New Roman"/>
                        </a:rPr>
                        <a:t>, Université Saint </a:t>
                      </a:r>
                      <a:r>
                        <a:rPr lang="fr-FR" sz="1100" b="1" dirty="0" err="1">
                          <a:solidFill>
                            <a:schemeClr val="tx1"/>
                          </a:solidFill>
                          <a:latin typeface="+mn-lt"/>
                          <a:ea typeface="Times New Roman"/>
                          <a:cs typeface="Times New Roman"/>
                        </a:rPr>
                        <a:t>Mary’s</a:t>
                      </a:r>
                      <a:r>
                        <a:rPr lang="fr-FR" sz="1100" b="1" dirty="0">
                          <a:solidFill>
                            <a:schemeClr val="tx1"/>
                          </a:solidFill>
                          <a:latin typeface="+mn-lt"/>
                          <a:ea typeface="Times New Roman"/>
                          <a:cs typeface="Times New Roman"/>
                        </a:rPr>
                        <a:t>, </a:t>
                      </a:r>
                      <a:r>
                        <a:rPr lang="fr-FR" sz="1100" b="0" i="1" dirty="0">
                          <a:solidFill>
                            <a:schemeClr val="tx1"/>
                          </a:solidFill>
                          <a:latin typeface="+mn-lt"/>
                          <a:ea typeface="Times New Roman"/>
                          <a:cs typeface="Times New Roman"/>
                        </a:rPr>
                        <a:t>Si la bombe m’était contée</a:t>
                      </a:r>
                      <a:r>
                        <a:rPr lang="fr-FR" sz="1100" b="0" dirty="0">
                          <a:solidFill>
                            <a:schemeClr val="tx1"/>
                          </a:solidFill>
                          <a:latin typeface="+mn-lt"/>
                          <a:ea typeface="Times New Roman"/>
                          <a:cs typeface="Times New Roman"/>
                        </a:rPr>
                        <a:t>. Anatomie d’un réquisitoire contre l’Apocalypse nucléaire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S102</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16h45 – 18h00</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Sylvain </a:t>
                      </a:r>
                      <a:r>
                        <a:rPr lang="fr-FR" sz="1100" b="0" dirty="0" err="1">
                          <a:latin typeface="+mn-lt"/>
                          <a:ea typeface="Times New Roman"/>
                          <a:cs typeface="Times New Roman"/>
                        </a:rPr>
                        <a:t>Rhéault</a:t>
                      </a: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 </a:t>
                      </a:r>
                      <a:r>
                        <a:rPr lang="fr-FR" sz="1100" b="0" dirty="0">
                          <a:latin typeface="+mn-lt"/>
                          <a:ea typeface="Times New Roman"/>
                          <a:cs typeface="Times New Roman"/>
                        </a:rPr>
                        <a:t>Déplacements et espaces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Sylvain </a:t>
                      </a:r>
                      <a:r>
                        <a:rPr lang="fr-FR" sz="1100" b="1" dirty="0" err="1">
                          <a:latin typeface="+mn-lt"/>
                          <a:ea typeface="Times New Roman"/>
                          <a:cs typeface="Times New Roman"/>
                        </a:rPr>
                        <a:t>Rhéault</a:t>
                      </a:r>
                      <a:r>
                        <a:rPr lang="fr-FR" sz="1100" b="1" dirty="0">
                          <a:latin typeface="+mn-lt"/>
                          <a:ea typeface="Times New Roman"/>
                          <a:cs typeface="Times New Roman"/>
                        </a:rPr>
                        <a:t>, </a:t>
                      </a:r>
                      <a:r>
                        <a:rPr lang="fr-FR" sz="1100" b="1" dirty="0" err="1">
                          <a:latin typeface="+mn-lt"/>
                          <a:ea typeface="Times New Roman"/>
                          <a:cs typeface="Times New Roman"/>
                        </a:rPr>
                        <a:t>University</a:t>
                      </a:r>
                      <a:r>
                        <a:rPr lang="fr-FR" sz="1100" b="1" dirty="0">
                          <a:latin typeface="+mn-lt"/>
                          <a:ea typeface="Times New Roman"/>
                          <a:cs typeface="Times New Roman"/>
                        </a:rPr>
                        <a:t> of Regina, </a:t>
                      </a:r>
                      <a:r>
                        <a:rPr lang="fr-FR" sz="1100" b="0" dirty="0">
                          <a:latin typeface="+mn-lt"/>
                          <a:ea typeface="Times New Roman"/>
                          <a:cs typeface="Times New Roman"/>
                        </a:rPr>
                        <a:t>L’humour dans </a:t>
                      </a:r>
                      <a:r>
                        <a:rPr lang="fr-FR" sz="1100" b="0" i="1" dirty="0">
                          <a:latin typeface="+mn-lt"/>
                          <a:ea typeface="Times New Roman"/>
                          <a:cs typeface="Times New Roman"/>
                        </a:rPr>
                        <a:t>Le Ventre de l’Atlantique </a:t>
                      </a:r>
                      <a:r>
                        <a:rPr lang="fr-FR" sz="1100" b="0" dirty="0">
                          <a:latin typeface="+mn-lt"/>
                          <a:ea typeface="Times New Roman"/>
                          <a:cs typeface="Times New Roman"/>
                        </a:rPr>
                        <a:t>de Fatou Diome, des exagérations érudites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Binson</a:t>
                      </a:r>
                      <a:r>
                        <a:rPr lang="fr-FR" sz="1100" b="1" dirty="0">
                          <a:latin typeface="+mn-lt"/>
                          <a:ea typeface="Times New Roman"/>
                          <a:cs typeface="Times New Roman"/>
                        </a:rPr>
                        <a:t> Robert, Université Paris Nanterre,  </a:t>
                      </a:r>
                      <a:r>
                        <a:rPr lang="fr-FR" sz="1100" b="0" dirty="0">
                          <a:latin typeface="+mn-lt"/>
                          <a:ea typeface="Times New Roman"/>
                          <a:cs typeface="Times New Roman"/>
                        </a:rPr>
                        <a:t>Migration, langue et sentiment de déclassement social : le cas d’un groupe de migrants haïtiens en France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r>
                        <a:rPr lang="fr-FR" sz="1100" b="1" dirty="0">
                          <a:latin typeface="+mn-lt"/>
                          <a:ea typeface="Times New Roman"/>
                          <a:cs typeface="Times New Roman"/>
                        </a:rPr>
                        <a:t>Béatrice Vernier, Université </a:t>
                      </a:r>
                      <a:r>
                        <a:rPr lang="fr-FR" sz="1100" b="1" dirty="0" err="1">
                          <a:latin typeface="+mn-lt"/>
                          <a:ea typeface="Times New Roman"/>
                          <a:cs typeface="Times New Roman"/>
                        </a:rPr>
                        <a:t>Lakehead</a:t>
                      </a:r>
                      <a:r>
                        <a:rPr lang="fr-FR" sz="1100" b="1" dirty="0">
                          <a:latin typeface="+mn-lt"/>
                          <a:ea typeface="Times New Roman"/>
                          <a:cs typeface="Times New Roman"/>
                        </a:rPr>
                        <a:t>,</a:t>
                      </a:r>
                      <a:r>
                        <a:rPr lang="fr-FR" sz="1100" b="0" dirty="0">
                          <a:latin typeface="+mn-lt"/>
                          <a:ea typeface="Times New Roman"/>
                          <a:cs typeface="Times New Roman"/>
                        </a:rPr>
                        <a:t> </a:t>
                      </a:r>
                      <a:r>
                        <a:rPr lang="fr-FR" sz="1100" b="0" kern="1200" dirty="0">
                          <a:solidFill>
                            <a:schemeClr val="tx1"/>
                          </a:solidFill>
                          <a:effectLst/>
                          <a:latin typeface="+mn-lt"/>
                          <a:ea typeface="+mn-ea"/>
                          <a:cs typeface="+mn-cs"/>
                        </a:rPr>
                        <a:t>Récit de filiation et histoires coloniales</a:t>
                      </a:r>
                      <a:r>
                        <a:rPr lang="fr-FR" sz="1800" b="0" kern="1200" dirty="0">
                          <a:solidFill>
                            <a:schemeClr val="tx1"/>
                          </a:solidFill>
                          <a:effectLst/>
                          <a:latin typeface="+mn-lt"/>
                          <a:ea typeface="+mn-ea"/>
                          <a:cs typeface="+mn-cs"/>
                        </a:rPr>
                        <a:t>.</a:t>
                      </a:r>
                      <a:endParaRPr lang="fr-FR" sz="11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i="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i="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i="0" dirty="0" err="1">
                          <a:latin typeface="+mn-lt"/>
                          <a:ea typeface="Times New Roman"/>
                          <a:cs typeface="Times New Roman"/>
                        </a:rPr>
                        <a:t>Roxaneh</a:t>
                      </a:r>
                      <a:r>
                        <a:rPr lang="fr-FR" sz="1100" b="1" i="0" dirty="0">
                          <a:latin typeface="+mn-lt"/>
                          <a:ea typeface="Times New Roman"/>
                          <a:cs typeface="Times New Roman"/>
                        </a:rPr>
                        <a:t> </a:t>
                      </a:r>
                      <a:r>
                        <a:rPr lang="fr-FR" sz="1100" b="1" i="0" dirty="0" err="1">
                          <a:latin typeface="+mn-lt"/>
                          <a:ea typeface="Times New Roman"/>
                          <a:cs typeface="Times New Roman"/>
                        </a:rPr>
                        <a:t>Naghshi</a:t>
                      </a:r>
                      <a:r>
                        <a:rPr lang="fr-FR" sz="1100" b="1" i="0" dirty="0">
                          <a:latin typeface="+mn-lt"/>
                          <a:ea typeface="Times New Roman"/>
                          <a:cs typeface="Times New Roman"/>
                        </a:rPr>
                        <a:t>, Université York, </a:t>
                      </a:r>
                      <a:r>
                        <a:rPr lang="fr-FR" sz="1100" b="0" i="0" dirty="0">
                          <a:latin typeface="+mn-lt"/>
                          <a:ea typeface="Times New Roman"/>
                          <a:cs typeface="Times New Roman"/>
                        </a:rPr>
                        <a:t>L’espace dans les œuvres d’Annie Ernaux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55913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80528" y="5901065"/>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a:ln>
                <a:noFill/>
              </a:ln>
              <a:solidFill>
                <a:schemeClr val="tx1"/>
              </a:solidFill>
              <a:effectLst/>
              <a:latin typeface="Garamond" pitchFamily="18" charset="0"/>
              <a:ea typeface="Times New Roman" pitchFamily="18" charset="0"/>
              <a:cs typeface="Times New Roman" pitchFamily="18" charset="0"/>
            </a:endParaRPr>
          </a:p>
          <a:p>
            <a:pPr lvl="0" algn="ctr" eaLnBrk="0" fontAlgn="base" hangingPunct="0">
              <a:spcBef>
                <a:spcPct val="0"/>
              </a:spcBef>
              <a:spcAft>
                <a:spcPct val="0"/>
              </a:spcAft>
            </a:pPr>
            <a:r>
              <a:rPr kumimoji="0" lang="fr-FR" sz="1200" b="1" i="0" u="none" strike="noStrike" cap="none" normalizeH="0" baseline="0" dirty="0">
                <a:ln>
                  <a:noFill/>
                </a:ln>
                <a:effectLst/>
                <a:ea typeface="Times New Roman" pitchFamily="18" charset="0"/>
                <a:cs typeface="Times New Roman" pitchFamily="18" charset="0"/>
              </a:rPr>
              <a:t>Pause</a:t>
            </a:r>
            <a:r>
              <a:rPr lang="fr-FR" sz="1200" b="1" dirty="0">
                <a:ea typeface="Times New Roman" pitchFamily="18" charset="0"/>
                <a:cs typeface="Times New Roman" pitchFamily="18" charset="0"/>
              </a:rPr>
              <a:t>-café - </a:t>
            </a:r>
            <a:r>
              <a:rPr lang="fr-FR" sz="1200" b="1" dirty="0">
                <a:solidFill>
                  <a:schemeClr val="accent1"/>
                </a:solidFill>
                <a:ea typeface="Times New Roman" pitchFamily="18" charset="0"/>
                <a:cs typeface="Times New Roman" pitchFamily="18" charset="0"/>
              </a:rPr>
              <a:t>Devant la salle </a:t>
            </a:r>
            <a:r>
              <a:rPr lang="fr-FR" sz="1200" b="1" dirty="0">
                <a:solidFill>
                  <a:schemeClr val="accent1"/>
                </a:solidFill>
                <a:ea typeface="Times New Roman"/>
                <a:cs typeface="Times New Roman"/>
              </a:rPr>
              <a:t>Ross Building-R S102</a:t>
            </a:r>
            <a:endParaRPr lang="fr-FR" sz="1200" b="1" dirty="0">
              <a:solidFill>
                <a:schemeClr val="accent1"/>
              </a:solidFill>
              <a:ea typeface="Times New Roman"/>
              <a:cs typeface="Times New Roman" pitchFamily="18" charset="0"/>
            </a:endParaRPr>
          </a:p>
          <a:p>
            <a:pPr lvl="0" algn="ctr" eaLnBrk="0" fontAlgn="base" hangingPunct="0">
              <a:spcBef>
                <a:spcPct val="0"/>
              </a:spcBef>
              <a:spcAft>
                <a:spcPct val="0"/>
              </a:spcAft>
            </a:pPr>
            <a:r>
              <a:rPr kumimoji="0" lang="fr-FR" sz="1200" b="1" i="0" u="none" strike="noStrike" cap="none" normalizeH="0" baseline="0" dirty="0">
                <a:ln>
                  <a:noFill/>
                </a:ln>
                <a:effectLst/>
                <a:ea typeface="Times New Roman" pitchFamily="18" charset="0"/>
                <a:cs typeface="Times New Roman" pitchFamily="18" charset="0"/>
              </a:rPr>
              <a:t>10h00 – 10h30  </a:t>
            </a:r>
            <a:endParaRPr kumimoji="0" lang="fr-FR" sz="1200" b="0" i="0" u="none" strike="noStrike" cap="none" normalizeH="0" baseline="0" dirty="0">
              <a:ln>
                <a:noFill/>
              </a:ln>
              <a:solidFill>
                <a:schemeClr val="accent5"/>
              </a:solidFill>
              <a:effectLst/>
              <a:cs typeface="Arial" pitchFamily="34" charset="0"/>
            </a:endParaRPr>
          </a:p>
        </p:txBody>
      </p:sp>
      <p:sp>
        <p:nvSpPr>
          <p:cNvPr id="2050" name="Rectangle 2"/>
          <p:cNvSpPr>
            <a:spLocks noChangeArrowheads="1"/>
          </p:cNvSpPr>
          <p:nvPr/>
        </p:nvSpPr>
        <p:spPr bwMode="auto">
          <a:xfrm>
            <a:off x="1537479" y="105048"/>
            <a:ext cx="597666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Iskoola Pota" pitchFamily="18" charset="0"/>
              </a:rPr>
              <a:t>M</a:t>
            </a:r>
            <a:r>
              <a:rPr kumimoji="0" lang="fr-FR" sz="2000" b="1" i="0" u="none" strike="noStrike" cap="none" normalizeH="0" baseline="0" dirty="0">
                <a:ln>
                  <a:noFill/>
                </a:ln>
                <a:solidFill>
                  <a:schemeClr val="tx1"/>
                </a:solidFill>
                <a:effectLst/>
                <a:ea typeface="Times New Roman" pitchFamily="18" charset="0"/>
                <a:cs typeface="Iskoola Pota" pitchFamily="18" charset="0"/>
              </a:rPr>
              <a:t>ardi 30 mai</a:t>
            </a:r>
            <a:endParaRPr kumimoji="0" lang="fr-FR" sz="2000" b="0" i="0" u="none" strike="noStrike" cap="none" normalizeH="0" baseline="0" dirty="0">
              <a:ln>
                <a:noFill/>
              </a:ln>
              <a:solidFill>
                <a:schemeClr val="tx1"/>
              </a:solidFill>
              <a:effectLst/>
              <a:cs typeface="Iskoola Pota"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087313059"/>
              </p:ext>
            </p:extLst>
          </p:nvPr>
        </p:nvGraphicFramePr>
        <p:xfrm>
          <a:off x="457360" y="1024564"/>
          <a:ext cx="7715040" cy="4078384"/>
        </p:xfrm>
        <a:graphic>
          <a:graphicData uri="http://schemas.openxmlformats.org/drawingml/2006/table">
            <a:tbl>
              <a:tblPr/>
              <a:tblGrid>
                <a:gridCol w="3823383">
                  <a:extLst>
                    <a:ext uri="{9D8B030D-6E8A-4147-A177-3AD203B41FA5}">
                      <a16:colId xmlns:a16="http://schemas.microsoft.com/office/drawing/2014/main" val="20000"/>
                    </a:ext>
                  </a:extLst>
                </a:gridCol>
                <a:gridCol w="3891657">
                  <a:extLst>
                    <a:ext uri="{9D8B030D-6E8A-4147-A177-3AD203B41FA5}">
                      <a16:colId xmlns:a16="http://schemas.microsoft.com/office/drawing/2014/main" val="20001"/>
                    </a:ext>
                  </a:extLst>
                </a:gridCol>
              </a:tblGrid>
              <a:tr h="679541">
                <a:tc>
                  <a:txBody>
                    <a:bodyPr/>
                    <a:lstStyle/>
                    <a:p>
                      <a:pPr algn="ctr">
                        <a:spcAft>
                          <a:spcPts val="300"/>
                        </a:spcAft>
                      </a:pPr>
                      <a:r>
                        <a:rPr lang="fr-FR" sz="1400" b="1" dirty="0">
                          <a:latin typeface="+mn-lt"/>
                          <a:ea typeface="Times New Roman"/>
                          <a:cs typeface="Iskoola Pota" pitchFamily="18" charset="0"/>
                        </a:rPr>
                        <a:t>Atelier 5</a:t>
                      </a:r>
                    </a:p>
                    <a:p>
                      <a:pPr marL="0" marR="0" lvl="0" indent="0" algn="ctr" defTabSz="914400" rtl="0" eaLnBrk="1" fontAlgn="auto" latinLnBrk="0" hangingPunct="1">
                        <a:lnSpc>
                          <a:spcPct val="100000"/>
                        </a:lnSpc>
                        <a:spcBef>
                          <a:spcPts val="0"/>
                        </a:spcBef>
                        <a:spcAft>
                          <a:spcPts val="300"/>
                        </a:spcAft>
                        <a:buClrTx/>
                        <a:buSzTx/>
                        <a:buFontTx/>
                        <a:buNone/>
                        <a:tabLst/>
                        <a:defRPr/>
                      </a:pPr>
                      <a:r>
                        <a:rPr lang="fr-FR" sz="1400" b="1" i="0" dirty="0">
                          <a:latin typeface="+mn-lt"/>
                          <a:ea typeface="Times New Roman"/>
                          <a:cs typeface="Times New Roman"/>
                        </a:rPr>
                        <a:t>Étincelle, affectivité et intuition : l’art d’écrire </a:t>
                      </a:r>
                    </a:p>
                    <a:p>
                      <a:pPr algn="ctr">
                        <a:spcAft>
                          <a:spcPts val="300"/>
                        </a:spcAft>
                      </a:pPr>
                      <a:endParaRPr lang="fr-FR" sz="1400" dirty="0">
                        <a:latin typeface="+mn-lt"/>
                        <a:ea typeface="Times New Roman"/>
                        <a:cs typeface="Iskoola Pota" pitchFamily="18" charset="0"/>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Times New Roman"/>
                        </a:rPr>
                        <a:t>Atelier</a:t>
                      </a:r>
                      <a:r>
                        <a:rPr lang="fr-FR" sz="1400" b="1" baseline="0" dirty="0">
                          <a:latin typeface="+mn-lt"/>
                          <a:ea typeface="Times New Roman"/>
                          <a:cs typeface="Times New Roman"/>
                        </a:rPr>
                        <a:t> 9</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dirty="0">
                          <a:latin typeface="+mn-lt"/>
                          <a:ea typeface="Times New Roman"/>
                          <a:cs typeface="Times New Roman"/>
                        </a:rPr>
                        <a:t>Les déclinaisons du travail dans la production culturelle francophone au 21e siècle </a:t>
                      </a:r>
                    </a:p>
                    <a:p>
                      <a:pPr algn="ctr">
                        <a:spcAft>
                          <a:spcPts val="300"/>
                        </a:spcAft>
                      </a:pPr>
                      <a:endParaRPr lang="fr-FR" sz="1400" b="0" i="1"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3148744">
                <a:tc>
                  <a:txBody>
                    <a:bodyPr/>
                    <a:lstStyle/>
                    <a:p>
                      <a:pPr algn="ctr">
                        <a:spcAft>
                          <a:spcPts val="0"/>
                        </a:spcAft>
                      </a:pPr>
                      <a:r>
                        <a:rPr lang="fr-FR" sz="1100" b="1" dirty="0">
                          <a:latin typeface="+mn-lt"/>
                          <a:ea typeface="Times New Roman"/>
                          <a:cs typeface="Times New Roman"/>
                        </a:rPr>
                        <a:t>Ross Building-R S127</a:t>
                      </a:r>
                    </a:p>
                    <a:p>
                      <a:pPr algn="ctr">
                        <a:spcAft>
                          <a:spcPts val="0"/>
                        </a:spcAft>
                      </a:pPr>
                      <a:r>
                        <a:rPr lang="fr-FR" sz="1100" b="1" dirty="0">
                          <a:latin typeface="+mn-lt"/>
                          <a:ea typeface="Times New Roman"/>
                          <a:cs typeface="Times New Roman"/>
                        </a:rPr>
                        <a:t>9h00 – 10h00</a:t>
                      </a:r>
                      <a:endParaRPr lang="fr-FR" sz="1100" dirty="0">
                        <a:latin typeface="+mn-lt"/>
                        <a:ea typeface="Times New Roman"/>
                        <a:cs typeface="Times New Roman"/>
                      </a:endParaRPr>
                    </a:p>
                    <a:p>
                      <a:pPr>
                        <a:spcAft>
                          <a:spcPts val="0"/>
                        </a:spcAft>
                      </a:pPr>
                      <a:endParaRPr lang="fr-FR" sz="1100" b="1"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Roberto </a:t>
                      </a:r>
                      <a:r>
                        <a:rPr lang="fr-FR" sz="1100" dirty="0" err="1">
                          <a:latin typeface="+mn-lt"/>
                          <a:ea typeface="Times New Roman"/>
                          <a:cs typeface="Times New Roman"/>
                        </a:rPr>
                        <a:t>Corrêa</a:t>
                      </a:r>
                      <a:r>
                        <a:rPr lang="fr-FR" sz="1100" dirty="0">
                          <a:latin typeface="+mn-lt"/>
                          <a:ea typeface="Times New Roman"/>
                          <a:cs typeface="Times New Roman"/>
                        </a:rPr>
                        <a:t> </a:t>
                      </a:r>
                      <a:r>
                        <a:rPr lang="fr-FR" sz="1100" dirty="0" err="1">
                          <a:latin typeface="+mn-lt"/>
                          <a:ea typeface="Times New Roman"/>
                          <a:cs typeface="Times New Roman"/>
                        </a:rPr>
                        <a:t>Scienza</a:t>
                      </a:r>
                      <a:endParaRPr lang="fr-FR"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Espace  autobiographique et affectivité </a:t>
                      </a:r>
                    </a:p>
                    <a:p>
                      <a:pPr>
                        <a:lnSpc>
                          <a:spcPct val="100000"/>
                        </a:lnSpc>
                        <a:spcAft>
                          <a:spcPts val="0"/>
                        </a:spcAft>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err="1">
                          <a:solidFill>
                            <a:schemeClr val="tx1"/>
                          </a:solidFill>
                          <a:latin typeface="+mn-lt"/>
                          <a:ea typeface="+mn-ea"/>
                          <a:cs typeface="+mn-cs"/>
                        </a:rPr>
                        <a:t>Sanda</a:t>
                      </a:r>
                      <a:r>
                        <a:rPr lang="fr-FR" sz="1100" b="1" kern="1200" dirty="0">
                          <a:solidFill>
                            <a:schemeClr val="tx1"/>
                          </a:solidFill>
                          <a:latin typeface="+mn-lt"/>
                          <a:ea typeface="+mn-ea"/>
                          <a:cs typeface="+mn-cs"/>
                        </a:rPr>
                        <a:t> </a:t>
                      </a:r>
                      <a:r>
                        <a:rPr lang="fr-FR" sz="1100" b="1" kern="1200" dirty="0" err="1">
                          <a:solidFill>
                            <a:schemeClr val="tx1"/>
                          </a:solidFill>
                          <a:latin typeface="+mn-lt"/>
                          <a:ea typeface="+mn-ea"/>
                          <a:cs typeface="+mn-cs"/>
                        </a:rPr>
                        <a:t>Badescu</a:t>
                      </a:r>
                      <a:r>
                        <a:rPr lang="fr-FR" sz="1100" b="1" kern="1200" dirty="0">
                          <a:solidFill>
                            <a:schemeClr val="tx1"/>
                          </a:solidFill>
                          <a:latin typeface="+mn-lt"/>
                          <a:ea typeface="+mn-ea"/>
                          <a:cs typeface="+mn-cs"/>
                        </a:rPr>
                        <a:t>, Université de l’Île-du-Prince-Édouard, </a:t>
                      </a:r>
                      <a:r>
                        <a:rPr lang="fr-FR" sz="1100" kern="1200" dirty="0">
                          <a:solidFill>
                            <a:schemeClr val="tx1"/>
                          </a:solidFill>
                          <a:latin typeface="+mn-lt"/>
                          <a:ea typeface="+mn-ea"/>
                          <a:cs typeface="+mn-cs"/>
                        </a:rPr>
                        <a:t>Inspiration et affection dans le </a:t>
                      </a:r>
                      <a:r>
                        <a:rPr lang="fr-FR" sz="1100" i="1" kern="1200" dirty="0">
                          <a:solidFill>
                            <a:schemeClr val="tx1"/>
                          </a:solidFill>
                          <a:latin typeface="+mn-lt"/>
                          <a:ea typeface="+mn-ea"/>
                          <a:cs typeface="+mn-cs"/>
                        </a:rPr>
                        <a:t>Journal</a:t>
                      </a:r>
                      <a:r>
                        <a:rPr lang="fr-FR" sz="1100" kern="1200" dirty="0">
                          <a:solidFill>
                            <a:schemeClr val="tx1"/>
                          </a:solidFill>
                          <a:latin typeface="+mn-lt"/>
                          <a:ea typeface="+mn-ea"/>
                          <a:cs typeface="+mn-cs"/>
                        </a:rPr>
                        <a:t> de Mireille Havet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a:solidFill>
                            <a:schemeClr val="tx1"/>
                          </a:solidFill>
                          <a:latin typeface="+mn-lt"/>
                          <a:ea typeface="+mn-ea"/>
                          <a:cs typeface="+mn-cs"/>
                        </a:rPr>
                        <a:t>Juliette </a:t>
                      </a:r>
                      <a:r>
                        <a:rPr lang="fr-FR" sz="1100" b="1" kern="1200" dirty="0" err="1">
                          <a:solidFill>
                            <a:schemeClr val="tx1"/>
                          </a:solidFill>
                          <a:latin typeface="+mn-lt"/>
                          <a:ea typeface="+mn-ea"/>
                          <a:cs typeface="+mn-cs"/>
                        </a:rPr>
                        <a:t>Valcke</a:t>
                      </a:r>
                      <a:r>
                        <a:rPr lang="fr-FR" sz="1100" b="1" kern="1200" dirty="0">
                          <a:solidFill>
                            <a:schemeClr val="tx1"/>
                          </a:solidFill>
                          <a:latin typeface="+mn-lt"/>
                          <a:ea typeface="+mn-ea"/>
                          <a:cs typeface="+mn-cs"/>
                        </a:rPr>
                        <a:t>, Université Mount Saint Vincent, </a:t>
                      </a:r>
                      <a:r>
                        <a:rPr lang="fr-FR" sz="1100" kern="1200" dirty="0">
                          <a:solidFill>
                            <a:schemeClr val="tx1"/>
                          </a:solidFill>
                          <a:latin typeface="+mn-lt"/>
                          <a:ea typeface="+mn-ea"/>
                          <a:cs typeface="+mn-cs"/>
                        </a:rPr>
                        <a:t>Écriture et synesthésies chez Antonine Maillet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latin typeface="+mn-lt"/>
                        <a:ea typeface="+mn-ea"/>
                        <a:cs typeface="+mn-cs"/>
                      </a:endParaRPr>
                    </a:p>
                    <a:p>
                      <a:pPr>
                        <a:lnSpc>
                          <a:spcPct val="100000"/>
                        </a:lnSpc>
                        <a:spcAft>
                          <a:spcPts val="0"/>
                        </a:spcAft>
                      </a:pPr>
                      <a:endParaRPr lang="fr-FR" sz="1100" b="1"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latin typeface="+mn-lt"/>
                          <a:ea typeface="Times New Roman"/>
                          <a:cs typeface="Times New Roman"/>
                        </a:rPr>
                        <a:t>Ross Building-R S122</a:t>
                      </a:r>
                    </a:p>
                    <a:p>
                      <a:pPr algn="ctr">
                        <a:spcAft>
                          <a:spcPts val="0"/>
                        </a:spcAft>
                      </a:pPr>
                      <a:r>
                        <a:rPr lang="fr-FR" sz="1100" b="1" dirty="0">
                          <a:latin typeface="+mn-lt"/>
                          <a:ea typeface="Times New Roman"/>
                          <a:cs typeface="Times New Roman"/>
                        </a:rPr>
                        <a:t>8h30 – 10h00 </a:t>
                      </a:r>
                    </a:p>
                    <a:p>
                      <a:pPr algn="ctr">
                        <a:spcAft>
                          <a:spcPts val="0"/>
                        </a:spcAft>
                      </a:pPr>
                      <a:endParaRPr lang="fr-FR" sz="1100" b="1" kern="1200" dirty="0">
                        <a:solidFill>
                          <a:schemeClr val="tx1"/>
                        </a:solidFill>
                        <a:latin typeface="+mn-lt"/>
                        <a:ea typeface="+mn-ea"/>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Dominique </a:t>
                      </a:r>
                      <a:r>
                        <a:rPr lang="fr-FR" sz="1100" dirty="0" err="1">
                          <a:latin typeface="+mn-lt"/>
                          <a:ea typeface="Times New Roman"/>
                          <a:cs typeface="Times New Roman"/>
                        </a:rPr>
                        <a:t>Hétu</a:t>
                      </a:r>
                      <a:r>
                        <a:rPr lang="fr-FR" sz="1100" dirty="0">
                          <a:latin typeface="+mn-lt"/>
                          <a:ea typeface="Times New Roman"/>
                          <a:cs typeface="Times New Roman"/>
                        </a:rPr>
                        <a:t> </a:t>
                      </a:r>
                    </a:p>
                    <a:p>
                      <a:pPr>
                        <a:lnSpc>
                          <a:spcPct val="100000"/>
                        </a:lnSpc>
                        <a:spcAft>
                          <a:spcPts val="0"/>
                        </a:spcAft>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a:solidFill>
                            <a:schemeClr val="tx1"/>
                          </a:solidFill>
                          <a:latin typeface="+mn-lt"/>
                          <a:ea typeface="+mn-ea"/>
                          <a:cs typeface="+mn-cs"/>
                        </a:rPr>
                        <a:t>Jacob </a:t>
                      </a:r>
                      <a:r>
                        <a:rPr lang="fr-FR" sz="1100" b="1" kern="1200" dirty="0" err="1">
                          <a:solidFill>
                            <a:schemeClr val="tx1"/>
                          </a:solidFill>
                          <a:latin typeface="+mn-lt"/>
                          <a:ea typeface="+mn-ea"/>
                          <a:cs typeface="+mn-cs"/>
                        </a:rPr>
                        <a:t>Lachat</a:t>
                      </a:r>
                      <a:r>
                        <a:rPr lang="fr-FR" sz="1100" b="1" kern="1200" dirty="0">
                          <a:solidFill>
                            <a:schemeClr val="tx1"/>
                          </a:solidFill>
                          <a:latin typeface="+mn-lt"/>
                          <a:ea typeface="+mn-ea"/>
                          <a:cs typeface="+mn-cs"/>
                        </a:rPr>
                        <a:t>, Université de Lausanne, </a:t>
                      </a:r>
                      <a:r>
                        <a:rPr lang="fr-FR" sz="1100" b="0" kern="1200" dirty="0">
                          <a:solidFill>
                            <a:schemeClr val="tx1"/>
                          </a:solidFill>
                          <a:latin typeface="+mn-lt"/>
                          <a:ea typeface="+mn-ea"/>
                          <a:cs typeface="+mn-cs"/>
                        </a:rPr>
                        <a:t>Les temps du travail quotidien : </a:t>
                      </a:r>
                      <a:r>
                        <a:rPr lang="fr-FR" sz="1100" b="0" i="1" kern="1200" dirty="0">
                          <a:solidFill>
                            <a:schemeClr val="tx1"/>
                          </a:solidFill>
                          <a:latin typeface="+mn-lt"/>
                          <a:ea typeface="+mn-ea"/>
                          <a:cs typeface="+mn-cs"/>
                        </a:rPr>
                        <a:t>Carnet de notes </a:t>
                      </a:r>
                      <a:r>
                        <a:rPr lang="fr-FR" sz="1100" b="0" kern="1200" dirty="0">
                          <a:solidFill>
                            <a:schemeClr val="tx1"/>
                          </a:solidFill>
                          <a:latin typeface="+mn-lt"/>
                          <a:ea typeface="+mn-ea"/>
                          <a:cs typeface="+mn-cs"/>
                        </a:rPr>
                        <a:t>de Pierre </a:t>
                      </a:r>
                      <a:r>
                        <a:rPr lang="fr-FR" sz="1100" b="0" kern="1200" dirty="0" err="1">
                          <a:solidFill>
                            <a:schemeClr val="tx1"/>
                          </a:solidFill>
                          <a:latin typeface="+mn-lt"/>
                          <a:ea typeface="+mn-ea"/>
                          <a:cs typeface="+mn-cs"/>
                        </a:rPr>
                        <a:t>Bergounioux</a:t>
                      </a:r>
                      <a:r>
                        <a:rPr lang="fr-FR" sz="1100" b="0" kern="1200" dirty="0">
                          <a:solidFill>
                            <a:schemeClr val="tx1"/>
                          </a:solidFill>
                          <a:latin typeface="+mn-lt"/>
                          <a:ea typeface="+mn-ea"/>
                          <a:cs typeface="+mn-cs"/>
                        </a:rPr>
                        <a:t> – en ligne</a:t>
                      </a:r>
                      <a:endParaRPr lang="fr-FR" sz="11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a:solidFill>
                            <a:schemeClr val="tx1"/>
                          </a:solidFill>
                          <a:latin typeface="+mn-lt"/>
                          <a:ea typeface="+mn-ea"/>
                          <a:cs typeface="+mn-cs"/>
                        </a:rPr>
                        <a:t>Maïté </a:t>
                      </a:r>
                      <a:r>
                        <a:rPr lang="fr-FR" sz="1100" b="1" kern="1200" dirty="0" err="1">
                          <a:solidFill>
                            <a:schemeClr val="tx1"/>
                          </a:solidFill>
                          <a:latin typeface="+mn-lt"/>
                          <a:ea typeface="+mn-ea"/>
                          <a:cs typeface="+mn-cs"/>
                        </a:rPr>
                        <a:t>Snauwaert</a:t>
                      </a:r>
                      <a:r>
                        <a:rPr lang="fr-FR" sz="1100" b="1" kern="1200" dirty="0">
                          <a:solidFill>
                            <a:schemeClr val="tx1"/>
                          </a:solidFill>
                          <a:latin typeface="+mn-lt"/>
                          <a:ea typeface="+mn-ea"/>
                          <a:cs typeface="+mn-cs"/>
                        </a:rPr>
                        <a:t>, Campus Saint-Jean, Université de l’Alberta, </a:t>
                      </a:r>
                      <a:r>
                        <a:rPr lang="fr-FR" sz="1100" b="0" kern="1200" dirty="0">
                          <a:solidFill>
                            <a:schemeClr val="tx1"/>
                          </a:solidFill>
                          <a:latin typeface="+mn-lt"/>
                          <a:ea typeface="+mn-ea"/>
                          <a:cs typeface="+mn-cs"/>
                        </a:rPr>
                        <a:t>Le travail sans la santé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err="1">
                          <a:solidFill>
                            <a:schemeClr val="tx1"/>
                          </a:solidFill>
                          <a:latin typeface="+mn-lt"/>
                          <a:ea typeface="+mn-ea"/>
                          <a:cs typeface="+mn-cs"/>
                        </a:rPr>
                        <a:t>Adina</a:t>
                      </a:r>
                      <a:r>
                        <a:rPr lang="fr-FR" sz="1100" b="1" kern="1200" dirty="0">
                          <a:solidFill>
                            <a:schemeClr val="tx1"/>
                          </a:solidFill>
                          <a:latin typeface="+mn-lt"/>
                          <a:ea typeface="+mn-ea"/>
                          <a:cs typeface="+mn-cs"/>
                        </a:rPr>
                        <a:t> Balint, Université de Winnipeg, </a:t>
                      </a:r>
                      <a:r>
                        <a:rPr lang="fr-FR" sz="1100" b="0" kern="1200" dirty="0">
                          <a:solidFill>
                            <a:schemeClr val="tx1"/>
                          </a:solidFill>
                          <a:latin typeface="+mn-lt"/>
                          <a:ea typeface="+mn-ea"/>
                          <a:cs typeface="+mn-cs"/>
                        </a:rPr>
                        <a:t>Penser le temps du travail et l’espace domestique dans </a:t>
                      </a:r>
                      <a:r>
                        <a:rPr lang="fr-FR" sz="1100" b="0" i="1" kern="1200" dirty="0">
                          <a:solidFill>
                            <a:schemeClr val="tx1"/>
                          </a:solidFill>
                          <a:latin typeface="+mn-lt"/>
                          <a:ea typeface="+mn-ea"/>
                          <a:cs typeface="+mn-cs"/>
                        </a:rPr>
                        <a:t>Chez soi </a:t>
                      </a:r>
                      <a:r>
                        <a:rPr lang="fr-FR" sz="1100" b="0" kern="1200" dirty="0">
                          <a:solidFill>
                            <a:schemeClr val="tx1"/>
                          </a:solidFill>
                          <a:latin typeface="+mn-lt"/>
                          <a:ea typeface="+mn-ea"/>
                          <a:cs typeface="+mn-cs"/>
                        </a:rPr>
                        <a:t>de Mona Chollet</a:t>
                      </a:r>
                    </a:p>
                    <a:p>
                      <a:pPr>
                        <a:spcAft>
                          <a:spcPts val="0"/>
                        </a:spcAft>
                      </a:pPr>
                      <a:endParaRPr lang="en-CA" sz="110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dirty="0" err="1">
                          <a:latin typeface="+mn-lt"/>
                          <a:ea typeface="Times New Roman"/>
                          <a:cs typeface="Times New Roman"/>
                        </a:rPr>
                        <a:t>Élise</a:t>
                      </a:r>
                      <a:r>
                        <a:rPr lang="en-CA" sz="1100" b="1" dirty="0">
                          <a:latin typeface="+mn-lt"/>
                          <a:ea typeface="Times New Roman"/>
                          <a:cs typeface="Times New Roman"/>
                        </a:rPr>
                        <a:t> Lepage, Université de Waterloo, </a:t>
                      </a:r>
                      <a:r>
                        <a:rPr lang="en-CA" sz="1100" dirty="0">
                          <a:latin typeface="+mn-lt"/>
                          <a:ea typeface="Times New Roman"/>
                          <a:cs typeface="Times New Roman"/>
                        </a:rPr>
                        <a:t>Sur </a:t>
                      </a:r>
                      <a:r>
                        <a:rPr lang="en-CA" sz="1100" dirty="0" err="1">
                          <a:latin typeface="+mn-lt"/>
                          <a:ea typeface="Times New Roman"/>
                          <a:cs typeface="Times New Roman"/>
                        </a:rPr>
                        <a:t>une</a:t>
                      </a:r>
                      <a:r>
                        <a:rPr lang="en-CA" sz="1100" dirty="0">
                          <a:latin typeface="+mn-lt"/>
                          <a:ea typeface="Times New Roman"/>
                          <a:cs typeface="Times New Roman"/>
                        </a:rPr>
                        <a:t> </a:t>
                      </a:r>
                      <a:r>
                        <a:rPr lang="en-CA" sz="1100" dirty="0" err="1">
                          <a:latin typeface="+mn-lt"/>
                          <a:ea typeface="Times New Roman"/>
                          <a:cs typeface="Times New Roman"/>
                        </a:rPr>
                        <a:t>certaine</a:t>
                      </a:r>
                      <a:r>
                        <a:rPr lang="en-CA" sz="1100" dirty="0">
                          <a:latin typeface="+mn-lt"/>
                          <a:ea typeface="Times New Roman"/>
                          <a:cs typeface="Times New Roman"/>
                        </a:rPr>
                        <a:t> </a:t>
                      </a:r>
                      <a:r>
                        <a:rPr lang="en-CA" sz="1100" dirty="0" err="1">
                          <a:latin typeface="+mn-lt"/>
                          <a:ea typeface="Times New Roman"/>
                          <a:cs typeface="Times New Roman"/>
                        </a:rPr>
                        <a:t>viscosité</a:t>
                      </a:r>
                      <a:r>
                        <a:rPr lang="en-CA" sz="1100" dirty="0">
                          <a:latin typeface="+mn-lt"/>
                          <a:ea typeface="Times New Roman"/>
                          <a:cs typeface="Times New Roman"/>
                        </a:rPr>
                        <a:t> du travail </a:t>
                      </a:r>
                      <a:r>
                        <a:rPr lang="en-CA" sz="1100" dirty="0" err="1">
                          <a:latin typeface="+mn-lt"/>
                          <a:ea typeface="Times New Roman"/>
                          <a:cs typeface="Times New Roman"/>
                        </a:rPr>
                        <a:t>en</a:t>
                      </a:r>
                      <a:r>
                        <a:rPr lang="en-CA" sz="1100" dirty="0">
                          <a:latin typeface="+mn-lt"/>
                          <a:ea typeface="Times New Roman"/>
                          <a:cs typeface="Times New Roman"/>
                        </a:rPr>
                        <a:t> </a:t>
                      </a:r>
                      <a:r>
                        <a:rPr lang="en-CA" sz="1100" dirty="0" err="1">
                          <a:latin typeface="+mn-lt"/>
                          <a:ea typeface="Times New Roman"/>
                          <a:cs typeface="Times New Roman"/>
                        </a:rPr>
                        <a:t>région</a:t>
                      </a:r>
                      <a:r>
                        <a:rPr lang="en-CA" sz="1100" dirty="0">
                          <a:latin typeface="+mn-lt"/>
                          <a:ea typeface="Times New Roman"/>
                          <a:cs typeface="Times New Roman"/>
                        </a:rPr>
                        <a:t> </a:t>
                      </a:r>
                      <a:r>
                        <a:rPr lang="en-CA" sz="1100" dirty="0" err="1">
                          <a:latin typeface="+mn-lt"/>
                          <a:ea typeface="Times New Roman"/>
                          <a:cs typeface="Times New Roman"/>
                        </a:rPr>
                        <a:t>éloignée</a:t>
                      </a:r>
                      <a:endParaRPr lang="en-CA" sz="110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1763688" y="178547"/>
            <a:ext cx="62646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M</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ardi 30 mai</a:t>
            </a:r>
            <a:endParaRPr kumimoji="0" lang="fr-FR" sz="2000" b="0" i="0" u="none" strike="noStrike" cap="none" normalizeH="0" baseline="0" dirty="0">
              <a:ln>
                <a:noFill/>
              </a:ln>
              <a:solidFill>
                <a:schemeClr val="tx1"/>
              </a:solidFill>
              <a:effectLst/>
              <a:cs typeface="Arial" pitchFamily="34" charset="0"/>
            </a:endParaRPr>
          </a:p>
        </p:txBody>
      </p:sp>
      <p:sp>
        <p:nvSpPr>
          <p:cNvPr id="16385" name="Rectangle 1"/>
          <p:cNvSpPr>
            <a:spLocks noChangeArrowheads="1"/>
          </p:cNvSpPr>
          <p:nvPr/>
        </p:nvSpPr>
        <p:spPr bwMode="auto">
          <a:xfrm>
            <a:off x="2771800" y="6402454"/>
            <a:ext cx="3600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a:ln>
                  <a:noFill/>
                </a:ln>
                <a:solidFill>
                  <a:schemeClr val="tx1"/>
                </a:solidFill>
                <a:effectLst/>
                <a:ea typeface="Times New Roman" pitchFamily="18" charset="0"/>
                <a:cs typeface="Times New Roman" pitchFamily="18" charset="0"/>
              </a:rPr>
              <a:t>Dîner libre</a:t>
            </a:r>
            <a:r>
              <a:rPr lang="fr-FR" sz="1200" b="1" dirty="0">
                <a:cs typeface="Arial" pitchFamily="34" charset="0"/>
              </a:rPr>
              <a:t>: </a:t>
            </a:r>
            <a:r>
              <a:rPr kumimoji="0" lang="fr-FR" sz="1200" b="1" i="0" u="none" strike="noStrike" cap="none" normalizeH="0" baseline="0" dirty="0">
                <a:ln>
                  <a:noFill/>
                </a:ln>
                <a:solidFill>
                  <a:schemeClr val="tx1"/>
                </a:solidFill>
                <a:effectLst/>
                <a:ea typeface="Times New Roman" pitchFamily="18" charset="0"/>
                <a:cs typeface="Times New Roman" pitchFamily="18" charset="0"/>
              </a:rPr>
              <a:t>12h00 – 13h30</a:t>
            </a:r>
            <a:endParaRPr kumimoji="0" lang="fr-FR" sz="1200" b="1" i="0" u="none" strike="noStrike" cap="none" normalizeH="0" baseline="0" dirty="0">
              <a:ln>
                <a:noFill/>
              </a:ln>
              <a:solidFill>
                <a:srgbClr val="FF0000"/>
              </a:solidFill>
              <a:effectLst/>
              <a:ea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479391291"/>
              </p:ext>
            </p:extLst>
          </p:nvPr>
        </p:nvGraphicFramePr>
        <p:xfrm>
          <a:off x="827584" y="703292"/>
          <a:ext cx="8136904" cy="5585460"/>
        </p:xfrm>
        <a:graphic>
          <a:graphicData uri="http://schemas.openxmlformats.org/drawingml/2006/table">
            <a:tbl>
              <a:tblPr/>
              <a:tblGrid>
                <a:gridCol w="2540658">
                  <a:extLst>
                    <a:ext uri="{9D8B030D-6E8A-4147-A177-3AD203B41FA5}">
                      <a16:colId xmlns:a16="http://schemas.microsoft.com/office/drawing/2014/main" val="20000"/>
                    </a:ext>
                  </a:extLst>
                </a:gridCol>
                <a:gridCol w="2859942">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795148">
                <a:tc>
                  <a:txBody>
                    <a:bodyPr/>
                    <a:lstStyle/>
                    <a:p>
                      <a:pPr algn="ctr">
                        <a:spcAft>
                          <a:spcPts val="300"/>
                        </a:spcAft>
                      </a:pPr>
                      <a:r>
                        <a:rPr lang="fr-FR" sz="1400" b="1" dirty="0">
                          <a:latin typeface="+mn-lt"/>
                          <a:ea typeface="Times New Roman"/>
                          <a:cs typeface="Iskoola Pota" pitchFamily="18" charset="0"/>
                        </a:rPr>
                        <a:t>Atelier 5</a:t>
                      </a:r>
                      <a:endParaRPr lang="fr-FR" sz="1400" dirty="0">
                        <a:latin typeface="+mn-lt"/>
                        <a:ea typeface="Times New Roman"/>
                        <a:cs typeface="Iskoola Pota" pitchFamily="18" charset="0"/>
                      </a:endParaRPr>
                    </a:p>
                    <a:p>
                      <a:pPr algn="ctr">
                        <a:spcAft>
                          <a:spcPts val="0"/>
                        </a:spcAft>
                      </a:pPr>
                      <a:r>
                        <a:rPr lang="fr-FR" sz="1200" b="1" i="0" dirty="0">
                          <a:latin typeface="+mn-lt"/>
                          <a:ea typeface="Times New Roman"/>
                          <a:cs typeface="Times New Roman"/>
                        </a:rPr>
                        <a:t>Étincelle, affectivité et intuition : l’art d’écrire </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Atelier 7</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mn-lt"/>
                          <a:ea typeface="Times New Roman"/>
                          <a:cs typeface="Times New Roman"/>
                        </a:rPr>
                        <a:t>L’expression de l’identité de genre dans les narrations contemporaines (2000-2022) : s’engager et agir </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solidFill>
                            <a:schemeClr val="tx1"/>
                          </a:solidFill>
                          <a:latin typeface="+mn-lt"/>
                          <a:ea typeface="Times New Roman"/>
                          <a:cs typeface="Times New Roman"/>
                        </a:rPr>
                        <a:t>Atelier 14</a:t>
                      </a:r>
                    </a:p>
                    <a:p>
                      <a:pPr algn="ctr">
                        <a:spcAft>
                          <a:spcPts val="300"/>
                        </a:spcAft>
                      </a:pPr>
                      <a:r>
                        <a:rPr lang="fr-FR" sz="1400" b="1" dirty="0">
                          <a:solidFill>
                            <a:schemeClr val="tx1"/>
                          </a:solidFill>
                          <a:latin typeface="+mn-lt"/>
                          <a:ea typeface="Times New Roman"/>
                          <a:cs typeface="Times New Roman"/>
                        </a:rPr>
                        <a:t>Communications libres</a:t>
                      </a:r>
                      <a:endParaRPr lang="fr-FR" sz="1400" dirty="0">
                        <a:solidFill>
                          <a:schemeClr val="tx1"/>
                        </a:solidFill>
                        <a:latin typeface="+mn-lt"/>
                        <a:ea typeface="Times New Roman"/>
                        <a:cs typeface="Times New Roman"/>
                      </a:endParaRPr>
                    </a:p>
                    <a:p>
                      <a:pPr algn="ctr">
                        <a:spcAft>
                          <a:spcPts val="300"/>
                        </a:spcAft>
                      </a:pPr>
                      <a:endParaRPr lang="fr-FR" sz="1200" dirty="0">
                        <a:latin typeface="+mn-lt"/>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4634966">
                <a:tc>
                  <a:txBody>
                    <a:bodyPr/>
                    <a:lstStyle/>
                    <a:p>
                      <a:pPr algn="ctr">
                        <a:spcAft>
                          <a:spcPts val="0"/>
                        </a:spcAft>
                      </a:pPr>
                      <a:r>
                        <a:rPr lang="fr-FR" sz="1100" b="1" dirty="0">
                          <a:latin typeface="+mn-lt"/>
                          <a:ea typeface="Times New Roman"/>
                          <a:cs typeface="Times New Roman"/>
                        </a:rPr>
                        <a:t>Ross Building-R S127</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10h30 – 12h00</a:t>
                      </a:r>
                      <a:endParaRPr lang="fr-FR" sz="1100" dirty="0">
                        <a:latin typeface="+mn-lt"/>
                        <a:ea typeface="Times New Roman"/>
                        <a:cs typeface="Times New Roman"/>
                      </a:endParaRPr>
                    </a:p>
                    <a:p>
                      <a:pPr>
                        <a:spcAft>
                          <a:spcPts val="600"/>
                        </a:spcAft>
                      </a:pPr>
                      <a:endParaRPr lang="fr-FR" sz="1100" b="1" dirty="0">
                        <a:solidFill>
                          <a:srgbClr val="C00000"/>
                        </a:solidFill>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dirty="0" err="1">
                          <a:latin typeface="+mn-lt"/>
                          <a:ea typeface="Times New Roman"/>
                          <a:cs typeface="Times New Roman"/>
                        </a:rPr>
                        <a:t>Sanda</a:t>
                      </a:r>
                      <a:r>
                        <a:rPr lang="fr-FR" sz="1100" dirty="0">
                          <a:latin typeface="+mn-lt"/>
                          <a:ea typeface="Times New Roman"/>
                          <a:cs typeface="Times New Roman"/>
                        </a:rPr>
                        <a:t> </a:t>
                      </a:r>
                      <a:r>
                        <a:rPr lang="fr-FR" sz="1100" dirty="0" err="1">
                          <a:latin typeface="+mn-lt"/>
                          <a:ea typeface="Times New Roman"/>
                          <a:cs typeface="Times New Roman"/>
                        </a:rPr>
                        <a:t>Badescu</a:t>
                      </a:r>
                      <a:endParaRPr lang="fr-FR"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Émotion et inspiration dans l’œuvre littéraire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Emily </a:t>
                      </a:r>
                      <a:r>
                        <a:rPr lang="fr-FR" sz="1100" b="1" dirty="0" err="1">
                          <a:latin typeface="+mn-lt"/>
                          <a:ea typeface="Times New Roman"/>
                          <a:cs typeface="Times New Roman"/>
                        </a:rPr>
                        <a:t>Gula</a:t>
                      </a:r>
                      <a:r>
                        <a:rPr lang="fr-FR" sz="1100" b="1" dirty="0">
                          <a:latin typeface="+mn-lt"/>
                          <a:ea typeface="Times New Roman"/>
                          <a:cs typeface="Times New Roman"/>
                        </a:rPr>
                        <a:t>, Mc Master </a:t>
                      </a:r>
                      <a:r>
                        <a:rPr lang="fr-FR" sz="1100" b="1" dirty="0" err="1">
                          <a:latin typeface="+mn-lt"/>
                          <a:ea typeface="Times New Roman"/>
                          <a:cs typeface="Times New Roman"/>
                        </a:rPr>
                        <a:t>University</a:t>
                      </a:r>
                      <a:r>
                        <a:rPr lang="fr-FR" sz="1100" b="1" dirty="0">
                          <a:latin typeface="+mn-lt"/>
                          <a:ea typeface="Times New Roman"/>
                          <a:cs typeface="Times New Roman"/>
                        </a:rPr>
                        <a:t>, </a:t>
                      </a:r>
                      <a:r>
                        <a:rPr lang="fr-FR" sz="1100" b="0" dirty="0">
                          <a:latin typeface="+mn-lt"/>
                          <a:ea typeface="Times New Roman"/>
                          <a:cs typeface="Times New Roman"/>
                        </a:rPr>
                        <a:t>L’évaluation éthique de la relation taboue dans </a:t>
                      </a:r>
                      <a:r>
                        <a:rPr lang="fr-FR" sz="1100" b="0" i="1" dirty="0">
                          <a:latin typeface="+mn-lt"/>
                          <a:ea typeface="Times New Roman"/>
                          <a:cs typeface="Times New Roman"/>
                        </a:rPr>
                        <a:t>Juillet</a:t>
                      </a:r>
                      <a:r>
                        <a:rPr lang="fr-FR" sz="1100" b="0" dirty="0">
                          <a:latin typeface="+mn-lt"/>
                          <a:ea typeface="Times New Roman"/>
                          <a:cs typeface="Times New Roman"/>
                        </a:rPr>
                        <a:t> de Marie Laberge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a:solidFill>
                            <a:schemeClr val="tx1"/>
                          </a:solidFill>
                          <a:latin typeface="+mn-lt"/>
                          <a:ea typeface="+mn-ea"/>
                          <a:cs typeface="+mn-cs"/>
                        </a:rPr>
                        <a:t>Roberto </a:t>
                      </a:r>
                      <a:r>
                        <a:rPr lang="fr-FR" sz="1100" b="1" kern="1200" dirty="0" err="1">
                          <a:solidFill>
                            <a:schemeClr val="tx1"/>
                          </a:solidFill>
                          <a:latin typeface="+mn-lt"/>
                          <a:ea typeface="+mn-ea"/>
                          <a:cs typeface="+mn-cs"/>
                        </a:rPr>
                        <a:t>Corrêa</a:t>
                      </a:r>
                      <a:r>
                        <a:rPr lang="fr-FR" sz="1100" b="1" kern="1200" dirty="0">
                          <a:solidFill>
                            <a:schemeClr val="tx1"/>
                          </a:solidFill>
                          <a:latin typeface="+mn-lt"/>
                          <a:ea typeface="+mn-ea"/>
                          <a:cs typeface="+mn-cs"/>
                        </a:rPr>
                        <a:t> </a:t>
                      </a:r>
                      <a:r>
                        <a:rPr lang="fr-FR" sz="1100" b="1" kern="1200" dirty="0" err="1">
                          <a:solidFill>
                            <a:schemeClr val="tx1"/>
                          </a:solidFill>
                          <a:latin typeface="+mn-lt"/>
                          <a:ea typeface="+mn-ea"/>
                          <a:cs typeface="+mn-cs"/>
                        </a:rPr>
                        <a:t>Scienza</a:t>
                      </a:r>
                      <a:r>
                        <a:rPr lang="fr-FR" sz="1100" b="1" kern="1200" dirty="0">
                          <a:solidFill>
                            <a:schemeClr val="tx1"/>
                          </a:solidFill>
                          <a:latin typeface="+mn-lt"/>
                          <a:ea typeface="+mn-ea"/>
                          <a:cs typeface="+mn-cs"/>
                        </a:rPr>
                        <a:t>, Université de Montréal, </a:t>
                      </a:r>
                      <a:r>
                        <a:rPr lang="fr-FR" sz="1100" b="0" kern="1200" dirty="0">
                          <a:solidFill>
                            <a:schemeClr val="tx1"/>
                          </a:solidFill>
                          <a:latin typeface="+mn-lt"/>
                          <a:ea typeface="+mn-ea"/>
                          <a:cs typeface="+mn-cs"/>
                        </a:rPr>
                        <a:t>Comment</a:t>
                      </a:r>
                      <a:r>
                        <a:rPr lang="fr-FR" sz="1100" b="1" kern="1200" dirty="0">
                          <a:solidFill>
                            <a:schemeClr val="tx1"/>
                          </a:solidFill>
                          <a:latin typeface="+mn-lt"/>
                          <a:ea typeface="+mn-ea"/>
                          <a:cs typeface="+mn-cs"/>
                        </a:rPr>
                        <a:t> </a:t>
                      </a:r>
                      <a:r>
                        <a:rPr lang="fr-FR" sz="1100" kern="1200" dirty="0">
                          <a:solidFill>
                            <a:schemeClr val="tx1"/>
                          </a:solidFill>
                          <a:latin typeface="+mn-lt"/>
                          <a:ea typeface="+mn-ea"/>
                          <a:cs typeface="+mn-cs"/>
                        </a:rPr>
                        <a:t>écrire à autrui? Intuition, émotion et sympathie chez Bergson et Rilke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a:solidFill>
                            <a:schemeClr val="tx1"/>
                          </a:solidFill>
                          <a:latin typeface="+mn-lt"/>
                          <a:ea typeface="+mn-ea"/>
                          <a:cs typeface="+mn-cs"/>
                        </a:rPr>
                        <a:t>Domenico Cambria, Institut Catholique de Paris, </a:t>
                      </a:r>
                      <a:r>
                        <a:rPr lang="fr-FR" sz="1100" kern="1200" dirty="0">
                          <a:solidFill>
                            <a:schemeClr val="tx1"/>
                          </a:solidFill>
                          <a:latin typeface="+mn-lt"/>
                          <a:ea typeface="+mn-ea"/>
                          <a:cs typeface="+mn-cs"/>
                        </a:rPr>
                        <a:t>L'affection poétique dans l'écriture de soi – en ligne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latin typeface="+mn-lt"/>
                        <a:ea typeface="+mn-ea"/>
                        <a:cs typeface="+mn-cs"/>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S122</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10h30 – 12h00</a:t>
                      </a:r>
                      <a:endParaRPr lang="fr-FR" sz="1100" dirty="0">
                        <a:latin typeface="+mn-lt"/>
                        <a:ea typeface="Times New Roman"/>
                        <a:cs typeface="Times New Roman"/>
                      </a:endParaRPr>
                    </a:p>
                    <a:p>
                      <a:endParaRPr lang="en-CA"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Présidence : </a:t>
                      </a:r>
                      <a:r>
                        <a:rPr lang="fr-FR" sz="1100" b="0" noProof="0" dirty="0">
                          <a:latin typeface="+mn-lt"/>
                          <a:ea typeface="Times New Roman"/>
                          <a:cs typeface="Times New Roman"/>
                        </a:rPr>
                        <a:t>Barbara </a:t>
                      </a:r>
                      <a:r>
                        <a:rPr lang="fr-FR" sz="1100" b="0" noProof="0" dirty="0" err="1">
                          <a:latin typeface="+mn-lt"/>
                          <a:ea typeface="Times New Roman"/>
                          <a:cs typeface="Times New Roman"/>
                        </a:rPr>
                        <a:t>Havercroft</a:t>
                      </a:r>
                      <a:endParaRPr lang="fr-FR" sz="1100" b="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Séance : </a:t>
                      </a:r>
                      <a:r>
                        <a:rPr lang="fr-FR" sz="1100" b="0" noProof="0" dirty="0">
                          <a:latin typeface="+mn-lt"/>
                          <a:ea typeface="Times New Roman"/>
                          <a:cs typeface="Times New Roman"/>
                        </a:rPr>
                        <a:t>Agressivité et violences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Thomas </a:t>
                      </a:r>
                      <a:r>
                        <a:rPr lang="fr-FR" sz="1100" b="1" noProof="0" dirty="0" err="1">
                          <a:latin typeface="+mn-lt"/>
                          <a:ea typeface="Times New Roman"/>
                          <a:cs typeface="Times New Roman"/>
                        </a:rPr>
                        <a:t>Ayouti</a:t>
                      </a:r>
                      <a:r>
                        <a:rPr lang="fr-FR" sz="1100" b="1" noProof="0" dirty="0">
                          <a:latin typeface="+mn-lt"/>
                          <a:ea typeface="Times New Roman"/>
                          <a:cs typeface="Times New Roman"/>
                        </a:rPr>
                        <a:t>,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of Toronto, </a:t>
                      </a:r>
                      <a:r>
                        <a:rPr lang="fr-FR" sz="1100" noProof="0" dirty="0">
                          <a:latin typeface="+mn-lt"/>
                          <a:ea typeface="Times New Roman"/>
                          <a:cs typeface="Times New Roman"/>
                        </a:rPr>
                        <a:t>Agentivité et lyrisme dans </a:t>
                      </a:r>
                      <a:r>
                        <a:rPr lang="fr-FR" sz="1100" i="1" noProof="0" dirty="0">
                          <a:latin typeface="+mn-lt"/>
                          <a:ea typeface="Times New Roman"/>
                          <a:cs typeface="Times New Roman"/>
                        </a:rPr>
                        <a:t>L’amant des morts</a:t>
                      </a:r>
                      <a:r>
                        <a:rPr lang="fr-FR" sz="1100" noProof="0" dirty="0">
                          <a:latin typeface="+mn-lt"/>
                          <a:ea typeface="Times New Roman"/>
                          <a:cs typeface="Times New Roman"/>
                        </a:rPr>
                        <a:t> de Mathieu </a:t>
                      </a:r>
                      <a:r>
                        <a:rPr lang="fr-FR" sz="1100" noProof="0" dirty="0" err="1">
                          <a:latin typeface="+mn-lt"/>
                          <a:ea typeface="Times New Roman"/>
                          <a:cs typeface="Times New Roman"/>
                        </a:rPr>
                        <a:t>Riboulet</a:t>
                      </a: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Emily </a:t>
                      </a:r>
                      <a:r>
                        <a:rPr lang="fr-FR" sz="1100" b="1" noProof="0" dirty="0" err="1">
                          <a:latin typeface="+mn-lt"/>
                          <a:ea typeface="Times New Roman"/>
                          <a:cs typeface="Times New Roman"/>
                        </a:rPr>
                        <a:t>Current</a:t>
                      </a:r>
                      <a:r>
                        <a:rPr lang="fr-FR" sz="1100" b="1" noProof="0" dirty="0">
                          <a:latin typeface="+mn-lt"/>
                          <a:ea typeface="Times New Roman"/>
                          <a:cs typeface="Times New Roman"/>
                        </a:rPr>
                        <a:t>, McMaster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a:t>
                      </a:r>
                      <a:r>
                        <a:rPr lang="fr-FR" sz="1100" noProof="0" dirty="0">
                          <a:latin typeface="+mn-lt"/>
                          <a:ea typeface="Times New Roman"/>
                          <a:cs typeface="Times New Roman"/>
                        </a:rPr>
                        <a:t>« Va-t-on me croire ? » : la politique narrative du viol chez </a:t>
                      </a:r>
                      <a:r>
                        <a:rPr lang="fr-FR" sz="1100" noProof="0" dirty="0" err="1">
                          <a:latin typeface="+mn-lt"/>
                          <a:ea typeface="Times New Roman"/>
                          <a:cs typeface="Times New Roman"/>
                        </a:rPr>
                        <a:t>Pattie</a:t>
                      </a:r>
                      <a:r>
                        <a:rPr lang="fr-FR" sz="1100" noProof="0" dirty="0">
                          <a:latin typeface="+mn-lt"/>
                          <a:ea typeface="Times New Roman"/>
                          <a:cs typeface="Times New Roman"/>
                        </a:rPr>
                        <a:t> </a:t>
                      </a:r>
                      <a:r>
                        <a:rPr lang="fr-FR" sz="1100" noProof="0" dirty="0" err="1">
                          <a:latin typeface="+mn-lt"/>
                          <a:ea typeface="Times New Roman"/>
                          <a:cs typeface="Times New Roman"/>
                        </a:rPr>
                        <a:t>O’Green</a:t>
                      </a: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Jorge </a:t>
                      </a:r>
                      <a:r>
                        <a:rPr lang="fr-FR" sz="1100" b="1" noProof="0" dirty="0" err="1">
                          <a:latin typeface="+mn-lt"/>
                          <a:ea typeface="Times New Roman"/>
                          <a:cs typeface="Times New Roman"/>
                        </a:rPr>
                        <a:t>Calderón</a:t>
                      </a:r>
                      <a:r>
                        <a:rPr lang="fr-FR" sz="1100" b="1" noProof="0" dirty="0">
                          <a:latin typeface="+mn-lt"/>
                          <a:ea typeface="Times New Roman"/>
                          <a:cs typeface="Times New Roman"/>
                        </a:rPr>
                        <a:t>, Simon Fraser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a:t>
                      </a:r>
                      <a:r>
                        <a:rPr lang="fr-FR" sz="1100" noProof="0" dirty="0">
                          <a:latin typeface="+mn-lt"/>
                          <a:ea typeface="Times New Roman"/>
                          <a:cs typeface="Times New Roman"/>
                        </a:rPr>
                        <a:t>Construction de la masculinité, processus de réconciliation et </a:t>
                      </a:r>
                      <a:r>
                        <a:rPr lang="fr-FR" sz="1100" noProof="0" dirty="0" err="1">
                          <a:latin typeface="+mn-lt"/>
                          <a:ea typeface="Times New Roman"/>
                          <a:cs typeface="Times New Roman"/>
                        </a:rPr>
                        <a:t>empowerment</a:t>
                      </a:r>
                      <a:r>
                        <a:rPr lang="fr-FR" sz="1100" noProof="0" dirty="0">
                          <a:latin typeface="+mn-lt"/>
                          <a:ea typeface="Times New Roman"/>
                          <a:cs typeface="Times New Roman"/>
                        </a:rPr>
                        <a:t> dans </a:t>
                      </a:r>
                      <a:r>
                        <a:rPr lang="fr-FR" sz="1100" i="1" noProof="0" dirty="0">
                          <a:latin typeface="+mn-lt"/>
                          <a:ea typeface="Times New Roman"/>
                          <a:cs typeface="Times New Roman"/>
                        </a:rPr>
                        <a:t>Qui a tué mon père </a:t>
                      </a:r>
                      <a:r>
                        <a:rPr lang="fr-FR" sz="1100" noProof="0" dirty="0">
                          <a:latin typeface="+mn-lt"/>
                          <a:ea typeface="Times New Roman"/>
                          <a:cs typeface="Times New Roman"/>
                        </a:rPr>
                        <a:t>d’Édouard Louis  </a:t>
                      </a:r>
                    </a:p>
                    <a:p>
                      <a:endParaRPr lang="fr-FR" sz="1100" kern="1200" dirty="0">
                        <a:solidFill>
                          <a:schemeClr val="tx1"/>
                        </a:solidFill>
                        <a:latin typeface="+mn-lt"/>
                        <a:ea typeface="+mn-ea"/>
                        <a:cs typeface="+mn-cs"/>
                      </a:endParaRPr>
                    </a:p>
                    <a:p>
                      <a:endParaRPr lang="fr-FR" sz="1100" dirty="0">
                        <a:latin typeface="+mn-lt"/>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b="1" dirty="0">
                          <a:latin typeface="+mn-lt"/>
                          <a:ea typeface="Times New Roman"/>
                          <a:cs typeface="Times New Roman"/>
                        </a:rPr>
                        <a:t>Ross Building-R S128</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 10h30 – 12h30</a:t>
                      </a:r>
                      <a:endParaRPr lang="fr-FR" sz="1100" dirty="0">
                        <a:latin typeface="+mn-lt"/>
                        <a:ea typeface="Times New Roman"/>
                        <a:cs typeface="Times New Roman"/>
                      </a:endParaRPr>
                    </a:p>
                    <a:p>
                      <a:endParaRPr lang="en-CA"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Présidence: </a:t>
                      </a:r>
                      <a:r>
                        <a:rPr lang="fr-FR" sz="1100" b="0" noProof="0" dirty="0">
                          <a:latin typeface="+mn-lt"/>
                          <a:ea typeface="Times New Roman"/>
                          <a:cs typeface="Times New Roman"/>
                        </a:rPr>
                        <a:t>Dominique G. Scheffel</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Séance</a:t>
                      </a:r>
                      <a:r>
                        <a:rPr lang="fr-FR" sz="1100" noProof="0" dirty="0">
                          <a:latin typeface="+mn-lt"/>
                          <a:ea typeface="Times New Roman"/>
                          <a:cs typeface="Times New Roman"/>
                        </a:rPr>
                        <a:t>: Voies pédagogiques 2</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Dominique G. Scheffel, Université York, </a:t>
                      </a:r>
                      <a:r>
                        <a:rPr lang="fr-FR" sz="1100" noProof="0" dirty="0" err="1">
                          <a:latin typeface="+mn-lt"/>
                          <a:ea typeface="Times New Roman"/>
                          <a:cs typeface="Times New Roman"/>
                        </a:rPr>
                        <a:t>Ingénieurie</a:t>
                      </a:r>
                      <a:r>
                        <a:rPr lang="fr-FR" sz="1100" noProof="0" dirty="0">
                          <a:latin typeface="+mn-lt"/>
                          <a:ea typeface="Times New Roman"/>
                          <a:cs typeface="Times New Roman"/>
                        </a:rPr>
                        <a:t> pédagogique éco-responsable pour développer, partager, et préserver des ressources éducatives libres ayant trait à la langue, aux littératures et cultures francophones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err="1">
                          <a:latin typeface="+mn-lt"/>
                          <a:ea typeface="Times New Roman"/>
                          <a:cs typeface="Times New Roman"/>
                        </a:rPr>
                        <a:t>Eugénia</a:t>
                      </a:r>
                      <a:r>
                        <a:rPr lang="fr-FR" sz="1100" b="1" noProof="0" dirty="0">
                          <a:latin typeface="+mn-lt"/>
                          <a:ea typeface="Times New Roman"/>
                          <a:cs typeface="Times New Roman"/>
                        </a:rPr>
                        <a:t> dos Santos, McMaster </a:t>
                      </a:r>
                      <a:r>
                        <a:rPr lang="fr-FR" sz="1100" b="1" noProof="0" dirty="0" err="1">
                          <a:latin typeface="+mn-lt"/>
                          <a:ea typeface="Times New Roman"/>
                          <a:cs typeface="Times New Roman"/>
                        </a:rPr>
                        <a:t>University</a:t>
                      </a:r>
                      <a:r>
                        <a:rPr lang="fr-FR" sz="1100" b="1" noProof="0" dirty="0">
                          <a:latin typeface="+mn-lt"/>
                          <a:ea typeface="Times New Roman"/>
                          <a:cs typeface="Times New Roman"/>
                        </a:rPr>
                        <a:t>, </a:t>
                      </a:r>
                      <a:r>
                        <a:rPr lang="fr-FR" sz="1100" noProof="0" dirty="0">
                          <a:latin typeface="+mn-lt"/>
                          <a:ea typeface="Times New Roman"/>
                          <a:cs typeface="Times New Roman"/>
                        </a:rPr>
                        <a:t>De l’approche actionnelle à l’enseignement du français : vers une pédagogie inclusive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Caroline Chouinard et Stéphanie Granger, CÉGÉP Marie-Victorin, Montréal, </a:t>
                      </a:r>
                      <a:r>
                        <a:rPr lang="fr-FR" sz="1100" noProof="0" dirty="0">
                          <a:latin typeface="+mn-lt"/>
                          <a:ea typeface="Times New Roman"/>
                          <a:cs typeface="Times New Roman"/>
                        </a:rPr>
                        <a:t>Les traits d’union pédagogiques: quand la littérature et les arts visuels dialoguent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noProof="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Yves Bordet, Université de Franche-Comté, </a:t>
                      </a:r>
                      <a:r>
                        <a:rPr lang="fr-FR" sz="1100" noProof="0" dirty="0">
                          <a:latin typeface="+mn-lt"/>
                          <a:ea typeface="Times New Roman"/>
                          <a:cs typeface="Times New Roman"/>
                        </a:rPr>
                        <a:t>L’enseignement de la littérature est-il possible dès l’âge de six ans pour les francophones et dès le niveau A1 du Cadre Européen Commun pour l’Enseignement des langues (</a:t>
                      </a:r>
                      <a:r>
                        <a:rPr lang="fr-FR" sz="1100" noProof="0" dirty="0" err="1">
                          <a:latin typeface="+mn-lt"/>
                          <a:ea typeface="Times New Roman"/>
                          <a:cs typeface="Times New Roman"/>
                        </a:rPr>
                        <a:t>CECRl</a:t>
                      </a:r>
                      <a:r>
                        <a:rPr lang="fr-FR" sz="1100" noProof="0" dirty="0">
                          <a:latin typeface="+mn-lt"/>
                          <a:ea typeface="Times New Roman"/>
                          <a:cs typeface="Times New Roman"/>
                        </a:rPr>
                        <a:t>) pour les non-francophones ?</a:t>
                      </a:r>
                      <a:endParaRPr lang="fr-FR" sz="1100" kern="1200" dirty="0">
                        <a:solidFill>
                          <a:schemeClr val="tx1"/>
                        </a:solidFill>
                        <a:latin typeface="+mn-lt"/>
                        <a:ea typeface="+mn-ea"/>
                        <a:cs typeface="+mn-cs"/>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691680" y="6109028"/>
            <a:ext cx="540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fr-FR" sz="1200" b="1" i="0" u="none" strike="noStrike" cap="none" normalizeH="0" baseline="0" dirty="0">
                <a:ln>
                  <a:noFill/>
                </a:ln>
                <a:effectLst/>
                <a:ea typeface="Times New Roman" pitchFamily="18" charset="0"/>
                <a:cs typeface="Times New Roman" pitchFamily="18" charset="0"/>
              </a:rPr>
              <a:t>Pause</a:t>
            </a:r>
            <a:r>
              <a:rPr lang="fr-FR" sz="1200" b="1" dirty="0">
                <a:ea typeface="Times New Roman" pitchFamily="18" charset="0"/>
                <a:cs typeface="Times New Roman" pitchFamily="18" charset="0"/>
              </a:rPr>
              <a:t>-café - </a:t>
            </a:r>
            <a:r>
              <a:rPr lang="fr-FR" sz="1200" b="1" dirty="0">
                <a:solidFill>
                  <a:schemeClr val="accent1"/>
                </a:solidFill>
                <a:ea typeface="Times New Roman" pitchFamily="18" charset="0"/>
                <a:cs typeface="Times New Roman" pitchFamily="18" charset="0"/>
              </a:rPr>
              <a:t>Devant la salle </a:t>
            </a:r>
            <a:r>
              <a:rPr lang="fr-FR" sz="1200" b="1" dirty="0">
                <a:solidFill>
                  <a:schemeClr val="accent1"/>
                </a:solidFill>
                <a:ea typeface="Times New Roman"/>
                <a:cs typeface="Times New Roman"/>
              </a:rPr>
              <a:t>Ross Building-R S102</a:t>
            </a:r>
          </a:p>
          <a:p>
            <a:pPr lvl="0" algn="ctr" eaLnBrk="0" fontAlgn="base" hangingPunct="0">
              <a:spcBef>
                <a:spcPct val="0"/>
              </a:spcBef>
              <a:spcAft>
                <a:spcPct val="0"/>
              </a:spcAft>
            </a:pPr>
            <a:r>
              <a:rPr lang="fr-FR" sz="1200" b="1" dirty="0">
                <a:ea typeface="Times New Roman" pitchFamily="18" charset="0"/>
                <a:cs typeface="Times New Roman" pitchFamily="18" charset="0"/>
              </a:rPr>
              <a:t> </a:t>
            </a:r>
            <a:r>
              <a:rPr kumimoji="0" lang="fr-FR" sz="1200" b="1" i="0" u="none" strike="noStrike" cap="none" normalizeH="0" baseline="0" dirty="0">
                <a:ln>
                  <a:noFill/>
                </a:ln>
                <a:effectLst/>
                <a:ea typeface="Times New Roman" pitchFamily="18" charset="0"/>
                <a:cs typeface="Times New Roman" pitchFamily="18" charset="0"/>
              </a:rPr>
              <a:t>15</a:t>
            </a:r>
            <a:r>
              <a:rPr lang="fr-FR" sz="1200" b="1" dirty="0">
                <a:ea typeface="Times New Roman" pitchFamily="18" charset="0"/>
                <a:cs typeface="Times New Roman" pitchFamily="18" charset="0"/>
              </a:rPr>
              <a:t>h30</a:t>
            </a:r>
            <a:r>
              <a:rPr kumimoji="0" lang="fr-FR" sz="1200" b="1" i="0" u="none" strike="noStrike" cap="none" normalizeH="0" baseline="0" dirty="0">
                <a:ln>
                  <a:noFill/>
                </a:ln>
                <a:effectLst/>
                <a:ea typeface="Times New Roman" pitchFamily="18" charset="0"/>
                <a:cs typeface="Times New Roman" pitchFamily="18" charset="0"/>
              </a:rPr>
              <a:t> – 16h00  </a:t>
            </a:r>
            <a:endParaRPr kumimoji="0" lang="fr-FR" sz="1200" b="0" i="0" u="none" strike="noStrike" cap="none" normalizeH="0" baseline="0" dirty="0">
              <a:ln>
                <a:noFill/>
              </a:ln>
              <a:solidFill>
                <a:schemeClr val="accent5"/>
              </a:solidFill>
              <a:effectLst/>
              <a:cs typeface="Arial" pitchFamily="34" charset="0"/>
            </a:endParaRPr>
          </a:p>
        </p:txBody>
      </p:sp>
      <p:sp>
        <p:nvSpPr>
          <p:cNvPr id="2050" name="Rectangle 2"/>
          <p:cNvSpPr>
            <a:spLocks noChangeArrowheads="1"/>
          </p:cNvSpPr>
          <p:nvPr/>
        </p:nvSpPr>
        <p:spPr bwMode="auto">
          <a:xfrm>
            <a:off x="1259632" y="136956"/>
            <a:ext cx="62646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M</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ardi 30 mai</a:t>
            </a:r>
            <a:endParaRPr kumimoji="0" lang="fr-FR" sz="1600" b="0" i="0" u="none" strike="noStrike" cap="none" normalizeH="0" baseline="0" dirty="0">
              <a:ln>
                <a:noFill/>
              </a:ln>
              <a:solidFill>
                <a:schemeClr val="tx1"/>
              </a:solidFill>
              <a:effectLst/>
              <a:latin typeface="Perpetua Titling MT" pitchFamily="18"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893100214"/>
              </p:ext>
            </p:extLst>
          </p:nvPr>
        </p:nvGraphicFramePr>
        <p:xfrm>
          <a:off x="1331640" y="764704"/>
          <a:ext cx="6336704" cy="4914900"/>
        </p:xfrm>
        <a:graphic>
          <a:graphicData uri="http://schemas.openxmlformats.org/drawingml/2006/table">
            <a:tbl>
              <a:tblPr/>
              <a:tblGrid>
                <a:gridCol w="3283223">
                  <a:extLst>
                    <a:ext uri="{9D8B030D-6E8A-4147-A177-3AD203B41FA5}">
                      <a16:colId xmlns:a16="http://schemas.microsoft.com/office/drawing/2014/main" val="20001"/>
                    </a:ext>
                  </a:extLst>
                </a:gridCol>
                <a:gridCol w="3053481">
                  <a:extLst>
                    <a:ext uri="{9D8B030D-6E8A-4147-A177-3AD203B41FA5}">
                      <a16:colId xmlns:a16="http://schemas.microsoft.com/office/drawing/2014/main" val="20002"/>
                    </a:ext>
                  </a:extLst>
                </a:gridCol>
              </a:tblGrid>
              <a:tr h="778343">
                <a:tc>
                  <a:txBody>
                    <a:bodyPr/>
                    <a:lstStyle/>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Garamond" pitchFamily="18" charset="0"/>
                          <a:ea typeface="Times New Roman"/>
                          <a:cs typeface="Times New Roman"/>
                        </a:rPr>
                        <a:t>Atelier 7</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latin typeface="Garamond" pitchFamily="18" charset="0"/>
                          <a:ea typeface="Times New Roman"/>
                          <a:cs typeface="Times New Roman"/>
                        </a:rPr>
                        <a:t>L’expression de l’identité de genre dans les narrations contemporaines (2000-2022) : s’engager et agir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solidFill>
                            <a:schemeClr val="tx1"/>
                          </a:solidFill>
                          <a:latin typeface="Garamond" pitchFamily="18" charset="0"/>
                          <a:ea typeface="Times New Roman"/>
                          <a:cs typeface="Times New Roman"/>
                        </a:rPr>
                        <a:t>Atelier</a:t>
                      </a:r>
                      <a:r>
                        <a:rPr lang="fr-FR" sz="1400" b="1" baseline="0" dirty="0">
                          <a:solidFill>
                            <a:schemeClr val="tx1"/>
                          </a:solidFill>
                          <a:latin typeface="Garamond" pitchFamily="18" charset="0"/>
                          <a:ea typeface="Times New Roman"/>
                          <a:cs typeface="Times New Roman"/>
                        </a:rPr>
                        <a:t> 14</a:t>
                      </a:r>
                      <a:endParaRPr lang="fr-FR" sz="1400" dirty="0">
                        <a:solidFill>
                          <a:schemeClr val="tx1"/>
                        </a:solidFill>
                        <a:latin typeface="Garamond" pitchFamily="18" charset="0"/>
                        <a:ea typeface="Times New Roman"/>
                        <a:cs typeface="Times New Roman"/>
                      </a:endParaRPr>
                    </a:p>
                    <a:p>
                      <a:pPr algn="ctr">
                        <a:spcAft>
                          <a:spcPts val="0"/>
                        </a:spcAft>
                      </a:pPr>
                      <a:r>
                        <a:rPr lang="en-CA" sz="1200" b="1" i="0" kern="1200" dirty="0">
                          <a:solidFill>
                            <a:schemeClr val="tx1"/>
                          </a:solidFill>
                          <a:latin typeface="+mn-lt"/>
                          <a:ea typeface="+mn-ea"/>
                          <a:cs typeface="+mn-cs"/>
                        </a:rPr>
                        <a:t>Communications </a:t>
                      </a:r>
                      <a:r>
                        <a:rPr lang="en-CA" sz="1200" b="1" i="0" kern="1200" dirty="0" err="1">
                          <a:solidFill>
                            <a:schemeClr val="tx1"/>
                          </a:solidFill>
                          <a:latin typeface="+mn-lt"/>
                          <a:ea typeface="+mn-ea"/>
                          <a:cs typeface="+mn-cs"/>
                        </a:rPr>
                        <a:t>libres</a:t>
                      </a:r>
                      <a:endParaRPr lang="fr-FR" sz="1200" b="1" i="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36861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S122</a:t>
                      </a:r>
                    </a:p>
                    <a:p>
                      <a:pPr algn="ctr">
                        <a:spcAft>
                          <a:spcPts val="0"/>
                        </a:spcAft>
                      </a:pPr>
                      <a:r>
                        <a:rPr lang="fr-FR" sz="1100" b="1" dirty="0">
                          <a:solidFill>
                            <a:schemeClr val="tx1"/>
                          </a:solidFill>
                          <a:latin typeface="+mn-lt"/>
                          <a:ea typeface="Times New Roman"/>
                          <a:cs typeface="Times New Roman"/>
                        </a:rPr>
                        <a:t>13h30 – 15h30</a:t>
                      </a:r>
                      <a:endParaRPr lang="fr-FR" sz="1100" dirty="0">
                        <a:solidFill>
                          <a:schemeClr val="tx1"/>
                        </a:solidFill>
                        <a:latin typeface="+mn-lt"/>
                        <a:ea typeface="Times New Roman"/>
                        <a:cs typeface="Times New Roman"/>
                      </a:endParaRPr>
                    </a:p>
                    <a:p>
                      <a:pPr>
                        <a:spcAft>
                          <a:spcPts val="0"/>
                        </a:spcAft>
                      </a:pPr>
                      <a:endParaRPr lang="en-CA" sz="1100" b="1" dirty="0">
                        <a:solidFill>
                          <a:srgbClr val="C00000"/>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Pascal </a:t>
                      </a:r>
                      <a:r>
                        <a:rPr lang="fr-FR" sz="1100" dirty="0" err="1">
                          <a:latin typeface="+mn-lt"/>
                          <a:ea typeface="Times New Roman"/>
                          <a:cs typeface="Times New Roman"/>
                        </a:rPr>
                        <a:t>Michelucci</a:t>
                      </a:r>
                      <a:r>
                        <a:rPr lang="fr-FR" sz="1100" dirty="0">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Engagements féministes</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Barbara </a:t>
                      </a:r>
                      <a:r>
                        <a:rPr lang="fr-FR" sz="1100" b="1" dirty="0" err="1">
                          <a:latin typeface="+mn-lt"/>
                          <a:ea typeface="Times New Roman"/>
                          <a:cs typeface="Times New Roman"/>
                        </a:rPr>
                        <a:t>Havercroft</a:t>
                      </a:r>
                      <a:r>
                        <a:rPr lang="fr-FR" sz="1100" b="1" dirty="0">
                          <a:latin typeface="+mn-lt"/>
                          <a:ea typeface="Times New Roman"/>
                          <a:cs typeface="Times New Roman"/>
                        </a:rPr>
                        <a:t>, </a:t>
                      </a:r>
                      <a:r>
                        <a:rPr lang="fr-FR" sz="1100" b="1" dirty="0" err="1">
                          <a:latin typeface="+mn-lt"/>
                          <a:ea typeface="Times New Roman"/>
                          <a:cs typeface="Times New Roman"/>
                        </a:rPr>
                        <a:t>University</a:t>
                      </a:r>
                      <a:r>
                        <a:rPr lang="fr-FR" sz="1100" b="1" dirty="0">
                          <a:latin typeface="+mn-lt"/>
                          <a:ea typeface="Times New Roman"/>
                          <a:cs typeface="Times New Roman"/>
                        </a:rPr>
                        <a:t> of Toronto, </a:t>
                      </a:r>
                      <a:r>
                        <a:rPr lang="fr-FR" sz="1100" b="0" dirty="0">
                          <a:latin typeface="+mn-lt"/>
                          <a:ea typeface="Times New Roman"/>
                          <a:cs typeface="Times New Roman"/>
                        </a:rPr>
                        <a:t>Agentivité et palimpseste dans </a:t>
                      </a:r>
                      <a:r>
                        <a:rPr lang="fr-FR" sz="1100" b="0" i="1" dirty="0">
                          <a:latin typeface="+mn-lt"/>
                          <a:ea typeface="Times New Roman"/>
                          <a:cs typeface="Times New Roman"/>
                        </a:rPr>
                        <a:t>Le jeune homme </a:t>
                      </a:r>
                      <a:r>
                        <a:rPr lang="fr-FR" sz="1100" b="0" dirty="0">
                          <a:latin typeface="+mn-lt"/>
                          <a:ea typeface="Times New Roman"/>
                          <a:cs typeface="Times New Roman"/>
                        </a:rPr>
                        <a:t>d’Annie Ernaux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Hannah Volland, </a:t>
                      </a:r>
                      <a:r>
                        <a:rPr lang="fr-FR" sz="1100" b="1" dirty="0" err="1">
                          <a:latin typeface="+mn-lt"/>
                          <a:ea typeface="Times New Roman"/>
                          <a:cs typeface="Times New Roman"/>
                        </a:rPr>
                        <a:t>University</a:t>
                      </a:r>
                      <a:r>
                        <a:rPr lang="fr-FR" sz="1100" b="1" dirty="0">
                          <a:latin typeface="+mn-lt"/>
                          <a:ea typeface="Times New Roman"/>
                          <a:cs typeface="Times New Roman"/>
                        </a:rPr>
                        <a:t> of Toronto,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dirty="0">
                          <a:latin typeface="+mn-lt"/>
                          <a:ea typeface="Times New Roman"/>
                          <a:cs typeface="Times New Roman"/>
                        </a:rPr>
                        <a:t>Critique féministe et </a:t>
                      </a:r>
                      <a:r>
                        <a:rPr lang="fr-FR" sz="1100" b="0" i="0" dirty="0" err="1">
                          <a:latin typeface="+mn-lt"/>
                          <a:ea typeface="Times New Roman"/>
                          <a:cs typeface="Times New Roman"/>
                        </a:rPr>
                        <a:t>autothéorique</a:t>
                      </a:r>
                      <a:r>
                        <a:rPr lang="fr-FR" sz="1100" b="0" i="0" dirty="0">
                          <a:latin typeface="+mn-lt"/>
                          <a:ea typeface="Times New Roman"/>
                          <a:cs typeface="Times New Roman"/>
                        </a:rPr>
                        <a:t> dans </a:t>
                      </a:r>
                      <a:r>
                        <a:rPr lang="fr-FR" sz="1100" b="0" i="1" dirty="0">
                          <a:latin typeface="+mn-lt"/>
                          <a:ea typeface="Times New Roman"/>
                          <a:cs typeface="Times New Roman"/>
                        </a:rPr>
                        <a:t>Mémoire de fille </a:t>
                      </a:r>
                      <a:r>
                        <a:rPr lang="fr-FR" sz="1100" b="0" i="0" dirty="0">
                          <a:latin typeface="+mn-lt"/>
                          <a:ea typeface="Times New Roman"/>
                          <a:cs typeface="Times New Roman"/>
                        </a:rPr>
                        <a:t>(2016) d’Annie Ernaux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i="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Sophie Feng &amp; Stéphanie Proulx, </a:t>
                      </a:r>
                      <a:r>
                        <a:rPr lang="fr-FR" sz="1100" b="1" dirty="0" err="1">
                          <a:latin typeface="+mn-lt"/>
                          <a:ea typeface="Times New Roman"/>
                          <a:cs typeface="Times New Roman"/>
                        </a:rPr>
                        <a:t>University</a:t>
                      </a:r>
                      <a:r>
                        <a:rPr lang="fr-FR" sz="1100" b="1" dirty="0">
                          <a:latin typeface="+mn-lt"/>
                          <a:ea typeface="Times New Roman"/>
                          <a:cs typeface="Times New Roman"/>
                        </a:rPr>
                        <a:t> of Toronto, </a:t>
                      </a:r>
                      <a:r>
                        <a:rPr lang="fr-FR" sz="1100" b="0" dirty="0">
                          <a:latin typeface="+mn-lt"/>
                          <a:ea typeface="Times New Roman"/>
                          <a:cs typeface="Times New Roman"/>
                        </a:rPr>
                        <a:t>« Je me rangerai toujours du côté des humiliées » : subvertir les normes genrées et coloniales de la maternité dans </a:t>
                      </a:r>
                      <a:r>
                        <a:rPr lang="fr-FR" sz="1100" b="0" i="1" dirty="0">
                          <a:latin typeface="+mn-lt"/>
                          <a:ea typeface="Times New Roman"/>
                          <a:cs typeface="Times New Roman"/>
                        </a:rPr>
                        <a:t>Là où je me terre </a:t>
                      </a:r>
                      <a:r>
                        <a:rPr lang="fr-FR" sz="1100" b="0" dirty="0">
                          <a:latin typeface="+mn-lt"/>
                          <a:ea typeface="Times New Roman"/>
                          <a:cs typeface="Times New Roman"/>
                        </a:rPr>
                        <a:t>de Caroline Dawson et </a:t>
                      </a:r>
                      <a:r>
                        <a:rPr lang="fr-FR" sz="1100" b="0" i="1" dirty="0" err="1">
                          <a:latin typeface="+mn-lt"/>
                          <a:ea typeface="Times New Roman"/>
                          <a:cs typeface="Times New Roman"/>
                        </a:rPr>
                        <a:t>Kuessipan</a:t>
                      </a:r>
                      <a:r>
                        <a:rPr lang="fr-FR" sz="1100" b="0" dirty="0">
                          <a:latin typeface="+mn-lt"/>
                          <a:ea typeface="Times New Roman"/>
                          <a:cs typeface="Times New Roman"/>
                        </a:rPr>
                        <a:t> de Naomi Fontaine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b="1" dirty="0">
                          <a:latin typeface="+mn-lt"/>
                          <a:ea typeface="Times New Roman"/>
                          <a:cs typeface="Times New Roman"/>
                        </a:rPr>
                        <a:t>Ross Building-R S128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13h30 – 15h30</a:t>
                      </a:r>
                      <a:endParaRPr lang="fr-FR" sz="1100" dirty="0">
                        <a:solidFill>
                          <a:schemeClr val="tx1"/>
                        </a:solidFill>
                        <a:latin typeface="+mn-lt"/>
                        <a:ea typeface="Times New Roman"/>
                        <a:cs typeface="Times New Roman"/>
                      </a:endParaRPr>
                    </a:p>
                    <a:p>
                      <a:pPr>
                        <a:lnSpc>
                          <a:spcPct val="100000"/>
                        </a:lnSpc>
                        <a:spcBef>
                          <a:spcPts val="0"/>
                        </a:spcBef>
                        <a:spcAft>
                          <a:spcPts val="0"/>
                        </a:spcAft>
                      </a:pPr>
                      <a:endParaRPr lang="en-CA" sz="1100" b="1" dirty="0">
                        <a:solidFill>
                          <a:srgbClr val="C00000"/>
                        </a:solidFill>
                        <a:latin typeface="+mn-lt"/>
                        <a:ea typeface="Times New Roman"/>
                        <a:cs typeface="Times New Roman"/>
                      </a:endParaRPr>
                    </a:p>
                    <a:p>
                      <a:pPr>
                        <a:lnSpc>
                          <a:spcPct val="100000"/>
                        </a:lnSpc>
                        <a:spcBef>
                          <a:spcPts val="0"/>
                        </a:spcBef>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b="0" dirty="0">
                          <a:solidFill>
                            <a:schemeClr val="tx1"/>
                          </a:solidFill>
                          <a:latin typeface="+mn-lt"/>
                          <a:ea typeface="Times New Roman"/>
                          <a:cs typeface="Times New Roman"/>
                        </a:rPr>
                        <a:t>Maria </a:t>
                      </a:r>
                      <a:r>
                        <a:rPr lang="fr-FR" sz="1100" b="0" dirty="0" err="1">
                          <a:solidFill>
                            <a:schemeClr val="tx1"/>
                          </a:solidFill>
                          <a:latin typeface="+mn-lt"/>
                          <a:ea typeface="Times New Roman"/>
                          <a:cs typeface="Times New Roman"/>
                        </a:rPr>
                        <a:t>Petrescu</a:t>
                      </a:r>
                      <a:endParaRPr lang="fr-FR" sz="1100" b="0" dirty="0">
                        <a:latin typeface="+mn-lt"/>
                        <a:ea typeface="Times New Roman"/>
                        <a:cs typeface="Times New Roman"/>
                      </a:endParaRPr>
                    </a:p>
                    <a:p>
                      <a:pPr>
                        <a:lnSpc>
                          <a:spcPct val="100000"/>
                        </a:lnSpc>
                        <a:spcBef>
                          <a:spcPts val="0"/>
                        </a:spcBef>
                        <a:spcAft>
                          <a:spcPts val="0"/>
                        </a:spcAft>
                      </a:pPr>
                      <a:r>
                        <a:rPr lang="fr-FR" sz="1100" b="1" dirty="0">
                          <a:latin typeface="+mn-lt"/>
                          <a:ea typeface="Times New Roman"/>
                          <a:cs typeface="Times New Roman"/>
                        </a:rPr>
                        <a:t>Séance</a:t>
                      </a:r>
                      <a:r>
                        <a:rPr lang="fr-FR" sz="1100" b="0" dirty="0">
                          <a:latin typeface="+mn-lt"/>
                          <a:ea typeface="Times New Roman"/>
                          <a:cs typeface="Times New Roman"/>
                        </a:rPr>
                        <a:t> : Violence et révolte 1</a:t>
                      </a:r>
                    </a:p>
                    <a:p>
                      <a:pPr>
                        <a:lnSpc>
                          <a:spcPct val="100000"/>
                        </a:lnSpc>
                        <a:spcBef>
                          <a:spcPts val="0"/>
                        </a:spcBef>
                        <a:spcAft>
                          <a:spcPts val="0"/>
                        </a:spcAft>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kern="1200" dirty="0">
                          <a:solidFill>
                            <a:schemeClr val="tx1"/>
                          </a:solidFill>
                          <a:effectLst/>
                          <a:latin typeface="+mn-lt"/>
                          <a:ea typeface="+mn-ea"/>
                          <a:cs typeface="+mn-cs"/>
                        </a:rPr>
                        <a:t>Rony </a:t>
                      </a:r>
                      <a:r>
                        <a:rPr lang="fr-FR" sz="1100" b="1" kern="1200" dirty="0" err="1">
                          <a:solidFill>
                            <a:schemeClr val="tx1"/>
                          </a:solidFill>
                          <a:effectLst/>
                          <a:latin typeface="+mn-lt"/>
                          <a:ea typeface="+mn-ea"/>
                          <a:cs typeface="+mn-cs"/>
                        </a:rPr>
                        <a:t>Dévyllers</a:t>
                      </a:r>
                      <a:r>
                        <a:rPr lang="fr-FR" sz="1100" b="1" kern="1200" dirty="0">
                          <a:solidFill>
                            <a:schemeClr val="tx1"/>
                          </a:solidFill>
                          <a:effectLst/>
                          <a:latin typeface="+mn-lt"/>
                          <a:ea typeface="+mn-ea"/>
                          <a:cs typeface="+mn-cs"/>
                        </a:rPr>
                        <a:t> Yala </a:t>
                      </a:r>
                      <a:r>
                        <a:rPr lang="fr-FR" sz="1100" b="1" kern="1200" dirty="0" err="1">
                          <a:solidFill>
                            <a:schemeClr val="tx1"/>
                          </a:solidFill>
                          <a:effectLst/>
                          <a:latin typeface="+mn-lt"/>
                          <a:ea typeface="+mn-ea"/>
                          <a:cs typeface="+mn-cs"/>
                        </a:rPr>
                        <a:t>Kouandzi</a:t>
                      </a:r>
                      <a:r>
                        <a:rPr lang="fr-FR" sz="1100" kern="1200" dirty="0">
                          <a:solidFill>
                            <a:schemeClr val="tx1"/>
                          </a:solidFill>
                          <a:effectLst/>
                          <a:latin typeface="+mn-lt"/>
                          <a:ea typeface="+mn-ea"/>
                          <a:cs typeface="+mn-cs"/>
                        </a:rPr>
                        <a:t>, </a:t>
                      </a:r>
                      <a:r>
                        <a:rPr lang="fr-FR" sz="1100" b="1" kern="1200" dirty="0">
                          <a:solidFill>
                            <a:schemeClr val="tx1"/>
                          </a:solidFill>
                          <a:effectLst/>
                          <a:latin typeface="+mn-lt"/>
                          <a:ea typeface="+mn-ea"/>
                          <a:cs typeface="+mn-cs"/>
                        </a:rPr>
                        <a:t>Université Marien NGOUABI (Congo),</a:t>
                      </a:r>
                      <a:r>
                        <a:rPr lang="fr-FR" sz="1100" kern="1200" dirty="0">
                          <a:solidFill>
                            <a:schemeClr val="tx1"/>
                          </a:solidFill>
                          <a:effectLst/>
                          <a:latin typeface="+mn-lt"/>
                          <a:ea typeface="+mn-ea"/>
                          <a:cs typeface="+mn-cs"/>
                        </a:rPr>
                        <a:t> Violence exercée et violence subie à la lumière du prisme narratif dans </a:t>
                      </a:r>
                      <a:r>
                        <a:rPr lang="fr-FR" sz="1100" i="1" kern="1200" dirty="0">
                          <a:solidFill>
                            <a:schemeClr val="tx1"/>
                          </a:solidFill>
                          <a:effectLst/>
                          <a:latin typeface="+mn-lt"/>
                          <a:ea typeface="+mn-ea"/>
                          <a:cs typeface="+mn-cs"/>
                        </a:rPr>
                        <a:t>Johnny Chien Méchant </a:t>
                      </a:r>
                      <a:r>
                        <a:rPr lang="fr-FR" sz="1100" kern="1200" dirty="0">
                          <a:solidFill>
                            <a:schemeClr val="tx1"/>
                          </a:solidFill>
                          <a:effectLst/>
                          <a:latin typeface="+mn-lt"/>
                          <a:ea typeface="+mn-ea"/>
                          <a:cs typeface="+mn-cs"/>
                        </a:rPr>
                        <a:t>d’Emmanuel </a:t>
                      </a:r>
                      <a:r>
                        <a:rPr lang="fr-FR" sz="1100" kern="1200" dirty="0" err="1">
                          <a:solidFill>
                            <a:schemeClr val="tx1"/>
                          </a:solidFill>
                          <a:effectLst/>
                          <a:latin typeface="+mn-lt"/>
                          <a:ea typeface="+mn-ea"/>
                          <a:cs typeface="+mn-cs"/>
                        </a:rPr>
                        <a:t>Dongala</a:t>
                      </a:r>
                      <a:r>
                        <a:rPr lang="fr-FR" sz="1100" kern="1200" dirty="0">
                          <a:solidFill>
                            <a:schemeClr val="tx1"/>
                          </a:solidFill>
                          <a:effectLst/>
                          <a:latin typeface="+mn-lt"/>
                          <a:ea typeface="+mn-ea"/>
                          <a:cs typeface="+mn-cs"/>
                        </a:rPr>
                        <a:t>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Laureline Goetz, Université Paris Nanterre, </a:t>
                      </a:r>
                      <a:r>
                        <a:rPr lang="fr-FR" sz="1100" b="0" dirty="0">
                          <a:solidFill>
                            <a:schemeClr val="tx1"/>
                          </a:solidFill>
                          <a:latin typeface="+mn-lt"/>
                          <a:ea typeface="Times New Roman"/>
                          <a:cs typeface="Times New Roman"/>
                        </a:rPr>
                        <a:t>Violences sociales et violence littéraire dans </a:t>
                      </a:r>
                      <a:r>
                        <a:rPr lang="fr-FR" sz="1100" b="0" i="1" dirty="0">
                          <a:solidFill>
                            <a:schemeClr val="tx1"/>
                          </a:solidFill>
                          <a:latin typeface="+mn-lt"/>
                          <a:ea typeface="Times New Roman"/>
                          <a:cs typeface="Times New Roman"/>
                        </a:rPr>
                        <a:t>J’irai cracher sur vos tombes </a:t>
                      </a:r>
                      <a:r>
                        <a:rPr lang="fr-FR" sz="1100" b="0" i="0" dirty="0">
                          <a:solidFill>
                            <a:schemeClr val="tx1"/>
                          </a:solidFill>
                          <a:latin typeface="+mn-lt"/>
                          <a:ea typeface="Times New Roman"/>
                          <a:cs typeface="Times New Roman"/>
                        </a:rPr>
                        <a:t>de Boris Vian </a:t>
                      </a:r>
                      <a:r>
                        <a:rPr lang="fr-FR" sz="1100" b="0" dirty="0">
                          <a:solidFill>
                            <a:schemeClr val="tx1"/>
                          </a:solidFill>
                          <a:latin typeface="+mn-lt"/>
                          <a:ea typeface="Times New Roman"/>
                          <a:cs typeface="Times New Roman"/>
                        </a:rPr>
                        <a:t>– en ligne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err="1">
                          <a:solidFill>
                            <a:schemeClr val="tx1"/>
                          </a:solidFill>
                          <a:latin typeface="+mn-lt"/>
                          <a:ea typeface="Times New Roman"/>
                          <a:cs typeface="Times New Roman"/>
                        </a:rPr>
                        <a:t>Esra</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Bengizi</a:t>
                      </a:r>
                      <a:r>
                        <a:rPr lang="fr-FR" sz="1100" b="1" dirty="0">
                          <a:solidFill>
                            <a:schemeClr val="tx1"/>
                          </a:solidFill>
                          <a:latin typeface="+mn-lt"/>
                          <a:ea typeface="Times New Roman"/>
                          <a:cs typeface="Times New Roman"/>
                        </a:rPr>
                        <a:t>, Université de Toronto, </a:t>
                      </a:r>
                      <a:r>
                        <a:rPr lang="fr-FR" sz="1100" b="0" dirty="0">
                          <a:solidFill>
                            <a:schemeClr val="tx1"/>
                          </a:solidFill>
                          <a:latin typeface="+mn-lt"/>
                          <a:ea typeface="Times New Roman"/>
                          <a:cs typeface="Times New Roman"/>
                        </a:rPr>
                        <a:t>Revendiquer l’identité féminine par la violence dans </a:t>
                      </a:r>
                      <a:r>
                        <a:rPr lang="fr-FR" sz="1100" b="0" i="1" dirty="0">
                          <a:solidFill>
                            <a:schemeClr val="tx1"/>
                          </a:solidFill>
                          <a:latin typeface="+mn-lt"/>
                          <a:ea typeface="Times New Roman"/>
                          <a:cs typeface="Times New Roman"/>
                        </a:rPr>
                        <a:t>Le Châtiment des Hypocrites </a:t>
                      </a:r>
                      <a:r>
                        <a:rPr lang="fr-FR" sz="1100" b="0" dirty="0">
                          <a:solidFill>
                            <a:schemeClr val="tx1"/>
                          </a:solidFill>
                          <a:latin typeface="+mn-lt"/>
                          <a:ea typeface="Times New Roman"/>
                          <a:cs typeface="Times New Roman"/>
                        </a:rPr>
                        <a:t>de Leïla Marouane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Maria </a:t>
                      </a:r>
                      <a:r>
                        <a:rPr lang="fr-FR" sz="1100" b="1" dirty="0" err="1">
                          <a:solidFill>
                            <a:schemeClr val="tx1"/>
                          </a:solidFill>
                          <a:latin typeface="+mn-lt"/>
                          <a:ea typeface="Times New Roman"/>
                          <a:cs typeface="Times New Roman"/>
                        </a:rPr>
                        <a:t>Petrescu</a:t>
                      </a:r>
                      <a:r>
                        <a:rPr lang="fr-FR" sz="1100" b="1" dirty="0">
                          <a:solidFill>
                            <a:schemeClr val="tx1"/>
                          </a:solidFill>
                          <a:latin typeface="+mn-lt"/>
                          <a:ea typeface="Times New Roman"/>
                          <a:cs typeface="Times New Roman"/>
                        </a:rPr>
                        <a:t>, Wilfrid Laurier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et St. </a:t>
                      </a:r>
                      <a:r>
                        <a:rPr lang="fr-FR" sz="1100" b="1" dirty="0" err="1">
                          <a:solidFill>
                            <a:schemeClr val="tx1"/>
                          </a:solidFill>
                          <a:latin typeface="+mn-lt"/>
                          <a:ea typeface="Times New Roman"/>
                          <a:cs typeface="Times New Roman"/>
                        </a:rPr>
                        <a:t>Jerome’s</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La révolte et sa répression dans </a:t>
                      </a:r>
                      <a:r>
                        <a:rPr lang="fr-FR" sz="1100" b="0" i="1" dirty="0">
                          <a:solidFill>
                            <a:schemeClr val="tx1"/>
                          </a:solidFill>
                          <a:latin typeface="+mn-lt"/>
                          <a:ea typeface="Times New Roman"/>
                          <a:cs typeface="Times New Roman"/>
                        </a:rPr>
                        <a:t>L’insoutenable légèreté de l’être</a:t>
                      </a:r>
                      <a:r>
                        <a:rPr lang="fr-FR" sz="1100" b="0" dirty="0">
                          <a:solidFill>
                            <a:schemeClr val="tx1"/>
                          </a:solidFill>
                          <a:latin typeface="+mn-lt"/>
                          <a:ea typeface="Times New Roman"/>
                          <a:cs typeface="Times New Roman"/>
                        </a:rPr>
                        <a:t> par Milan Kundera et </a:t>
                      </a:r>
                      <a:r>
                        <a:rPr lang="fr-FR" sz="1100" b="0" i="1" dirty="0">
                          <a:solidFill>
                            <a:schemeClr val="tx1"/>
                          </a:solidFill>
                          <a:latin typeface="+mn-lt"/>
                          <a:ea typeface="Times New Roman"/>
                          <a:cs typeface="Times New Roman"/>
                        </a:rPr>
                        <a:t>NOA</a:t>
                      </a:r>
                      <a:r>
                        <a:rPr lang="fr-FR" sz="1100" b="0" dirty="0">
                          <a:solidFill>
                            <a:schemeClr val="tx1"/>
                          </a:solidFill>
                          <a:latin typeface="+mn-lt"/>
                          <a:ea typeface="Times New Roman"/>
                          <a:cs typeface="Times New Roman"/>
                        </a:rPr>
                        <a:t> par Marc Levy</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1093747" y="-17093"/>
            <a:ext cx="705678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M</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ardi 30 mai</a:t>
            </a:r>
            <a:endParaRPr kumimoji="0" lang="fr-FR" sz="2000" b="0" i="0" u="none" strike="noStrike" cap="none" normalizeH="0" baseline="0" dirty="0">
              <a:ln>
                <a:noFill/>
              </a:ln>
              <a:solidFill>
                <a:schemeClr val="tx1"/>
              </a:solidFill>
              <a:effectLst/>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184348104"/>
              </p:ext>
            </p:extLst>
          </p:nvPr>
        </p:nvGraphicFramePr>
        <p:xfrm>
          <a:off x="251520" y="476672"/>
          <a:ext cx="8640960" cy="4572000"/>
        </p:xfrm>
        <a:graphic>
          <a:graphicData uri="http://schemas.openxmlformats.org/drawingml/2006/table">
            <a:tbl>
              <a:tblPr/>
              <a:tblGrid>
                <a:gridCol w="4104456">
                  <a:extLst>
                    <a:ext uri="{9D8B030D-6E8A-4147-A177-3AD203B41FA5}">
                      <a16:colId xmlns:a16="http://schemas.microsoft.com/office/drawing/2014/main" val="20000"/>
                    </a:ext>
                  </a:extLst>
                </a:gridCol>
                <a:gridCol w="4536504">
                  <a:extLst>
                    <a:ext uri="{9D8B030D-6E8A-4147-A177-3AD203B41FA5}">
                      <a16:colId xmlns:a16="http://schemas.microsoft.com/office/drawing/2014/main" val="1278994639"/>
                    </a:ext>
                  </a:extLst>
                </a:gridCol>
              </a:tblGrid>
              <a:tr h="539080">
                <a:tc>
                  <a:txBody>
                    <a:bodyPr/>
                    <a:lstStyle/>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solidFill>
                            <a:schemeClr val="tx1"/>
                          </a:solidFill>
                          <a:latin typeface="+mn-lt"/>
                          <a:ea typeface="Times New Roman"/>
                          <a:cs typeface="Times New Roman"/>
                        </a:rPr>
                        <a:t>Atelier 7</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solidFill>
                            <a:schemeClr val="tx1"/>
                          </a:solidFill>
                          <a:latin typeface="+mn-lt"/>
                          <a:ea typeface="Times New Roman"/>
                          <a:cs typeface="Times New Roman"/>
                        </a:rPr>
                        <a:t>L’expression de l’identité de genre dans les narrations contemporaines (2000-2022) : s’engager et agir </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solidFill>
                            <a:schemeClr val="tx1"/>
                          </a:solidFill>
                          <a:latin typeface="+mn-lt"/>
                          <a:ea typeface="Times New Roman"/>
                          <a:cs typeface="Times New Roman"/>
                        </a:rPr>
                        <a:t>Atelier 14</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i="0" noProof="0" dirty="0">
                          <a:solidFill>
                            <a:schemeClr val="tx1"/>
                          </a:solidFill>
                          <a:latin typeface="+mn-lt"/>
                          <a:ea typeface="Times New Roman"/>
                          <a:cs typeface="Times New Roman"/>
                        </a:rPr>
                        <a:t>Communications libres</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19426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Ross Building-R S122</a:t>
                      </a:r>
                    </a:p>
                    <a:p>
                      <a:pPr algn="ctr">
                        <a:spcAft>
                          <a:spcPts val="0"/>
                        </a:spcAft>
                      </a:pPr>
                      <a:r>
                        <a:rPr lang="fr-FR" sz="1100" b="1" dirty="0">
                          <a:solidFill>
                            <a:schemeClr val="tx1"/>
                          </a:solidFill>
                          <a:latin typeface="+mn-lt"/>
                          <a:ea typeface="Times New Roman"/>
                          <a:cs typeface="Times New Roman"/>
                        </a:rPr>
                        <a:t>16h00 – 17h30</a:t>
                      </a:r>
                      <a:endParaRPr lang="fr-FR" sz="1100" dirty="0">
                        <a:solidFill>
                          <a:schemeClr val="tx1"/>
                        </a:solidFill>
                        <a:latin typeface="+mn-lt"/>
                        <a:ea typeface="Times New Roman"/>
                        <a:cs typeface="Times New Roman"/>
                      </a:endParaRPr>
                    </a:p>
                    <a:p>
                      <a:pPr>
                        <a:spcAft>
                          <a:spcPts val="0"/>
                        </a:spcAft>
                      </a:pPr>
                      <a:endParaRPr lang="fr-FR"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a:t>
                      </a:r>
                      <a:r>
                        <a:rPr lang="fr-FR" sz="1100" dirty="0">
                          <a:solidFill>
                            <a:schemeClr val="tx1"/>
                          </a:solidFill>
                          <a:latin typeface="+mn-lt"/>
                          <a:ea typeface="Times New Roman"/>
                          <a:cs typeface="Times New Roman"/>
                        </a:rPr>
                        <a:t> Thomas </a:t>
                      </a:r>
                      <a:r>
                        <a:rPr lang="fr-FR" sz="1100" dirty="0" err="1">
                          <a:solidFill>
                            <a:schemeClr val="tx1"/>
                          </a:solidFill>
                          <a:latin typeface="+mn-lt"/>
                          <a:ea typeface="Times New Roman"/>
                          <a:cs typeface="Times New Roman"/>
                        </a:rPr>
                        <a:t>Ayouti</a:t>
                      </a:r>
                      <a:r>
                        <a:rPr lang="fr-FR" sz="1100" dirty="0">
                          <a:solidFill>
                            <a:schemeClr val="tx1"/>
                          </a:solidFill>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Séance</a:t>
                      </a:r>
                      <a:r>
                        <a:rPr lang="fr-FR" sz="1100" b="0" dirty="0">
                          <a:solidFill>
                            <a:schemeClr val="tx1"/>
                          </a:solidFill>
                          <a:latin typeface="+mn-lt"/>
                          <a:ea typeface="Times New Roman"/>
                          <a:cs typeface="Times New Roman"/>
                        </a:rPr>
                        <a:t> : Agentivité et réappropriation </a:t>
                      </a:r>
                    </a:p>
                    <a:p>
                      <a:pPr>
                        <a:lnSpc>
                          <a:spcPct val="100000"/>
                        </a:lnSpc>
                        <a:spcAft>
                          <a:spcPts val="0"/>
                        </a:spcAft>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300"/>
                        </a:spcAft>
                        <a:buClrTx/>
                        <a:buSzTx/>
                        <a:buFontTx/>
                        <a:buNone/>
                        <a:tabLst/>
                        <a:defRPr/>
                      </a:pPr>
                      <a:r>
                        <a:rPr lang="fr-FR" sz="1100" b="1" dirty="0">
                          <a:solidFill>
                            <a:schemeClr val="tx1"/>
                          </a:solidFill>
                          <a:latin typeface="+mn-lt"/>
                          <a:ea typeface="Times New Roman"/>
                          <a:cs typeface="Times New Roman"/>
                        </a:rPr>
                        <a:t>Pascal </a:t>
                      </a:r>
                      <a:r>
                        <a:rPr lang="fr-FR" sz="1100" b="1" dirty="0" err="1">
                          <a:solidFill>
                            <a:schemeClr val="tx1"/>
                          </a:solidFill>
                          <a:latin typeface="+mn-lt"/>
                          <a:ea typeface="Times New Roman"/>
                          <a:cs typeface="Times New Roman"/>
                        </a:rPr>
                        <a:t>Michelucci</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of Toronto, </a:t>
                      </a:r>
                      <a:r>
                        <a:rPr lang="fr-FR" sz="1100" dirty="0">
                          <a:solidFill>
                            <a:schemeClr val="tx1"/>
                          </a:solidFill>
                          <a:latin typeface="+mn-lt"/>
                          <a:ea typeface="Times New Roman"/>
                          <a:cs typeface="Times New Roman"/>
                        </a:rPr>
                        <a:t>Du nouveau dans le roman d'apprentissage : Emmanuelle </a:t>
                      </a:r>
                      <a:r>
                        <a:rPr lang="fr-FR" sz="1100" dirty="0" err="1">
                          <a:solidFill>
                            <a:schemeClr val="tx1"/>
                          </a:solidFill>
                          <a:latin typeface="+mn-lt"/>
                          <a:ea typeface="Times New Roman"/>
                          <a:cs typeface="Times New Roman"/>
                        </a:rPr>
                        <a:t>Bayamack</a:t>
                      </a:r>
                      <a:r>
                        <a:rPr lang="fr-FR" sz="1100" dirty="0">
                          <a:solidFill>
                            <a:schemeClr val="tx1"/>
                          </a:solidFill>
                          <a:latin typeface="+mn-lt"/>
                          <a:ea typeface="Times New Roman"/>
                          <a:cs typeface="Times New Roman"/>
                        </a:rPr>
                        <a:t>-Tam (2014) et Arthur Dreyfus (2016)</a:t>
                      </a:r>
                    </a:p>
                    <a:p>
                      <a:pPr marL="0" marR="0" indent="0" algn="l" defTabSz="914400" rtl="0" eaLnBrk="1" fontAlgn="auto" latinLnBrk="0" hangingPunct="1">
                        <a:lnSpc>
                          <a:spcPct val="100000"/>
                        </a:lnSpc>
                        <a:spcBef>
                          <a:spcPts val="0"/>
                        </a:spcBef>
                        <a:spcAft>
                          <a:spcPts val="300"/>
                        </a:spcAft>
                        <a:buClrTx/>
                        <a:buSzTx/>
                        <a:buFontTx/>
                        <a:buNone/>
                        <a:tabLst/>
                        <a:defRPr/>
                      </a:pPr>
                      <a:endParaRPr lang="fr-FR" sz="110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300"/>
                        </a:spcAft>
                        <a:buClrTx/>
                        <a:buSzTx/>
                        <a:buFontTx/>
                        <a:buNone/>
                        <a:tabLst/>
                        <a:defRPr/>
                      </a:pPr>
                      <a:r>
                        <a:rPr lang="fr-FR" sz="1100" b="1" dirty="0">
                          <a:solidFill>
                            <a:schemeClr val="tx1"/>
                          </a:solidFill>
                          <a:latin typeface="+mn-lt"/>
                          <a:ea typeface="Times New Roman"/>
                          <a:cs typeface="Times New Roman"/>
                        </a:rPr>
                        <a:t>Stéphane </a:t>
                      </a:r>
                      <a:r>
                        <a:rPr lang="fr-FR" sz="1100" b="1" dirty="0" err="1">
                          <a:solidFill>
                            <a:schemeClr val="tx1"/>
                          </a:solidFill>
                          <a:latin typeface="+mn-lt"/>
                          <a:ea typeface="Times New Roman"/>
                          <a:cs typeface="Times New Roman"/>
                        </a:rPr>
                        <a:t>Bikialo</a:t>
                      </a:r>
                      <a:r>
                        <a:rPr lang="fr-FR" sz="1100" b="1" dirty="0">
                          <a:solidFill>
                            <a:schemeClr val="tx1"/>
                          </a:solidFill>
                          <a:latin typeface="+mn-lt"/>
                          <a:ea typeface="Times New Roman"/>
                          <a:cs typeface="Times New Roman"/>
                        </a:rPr>
                        <a:t>, Université de Poitiers, </a:t>
                      </a:r>
                      <a:r>
                        <a:rPr lang="fr-FR" sz="1100" dirty="0">
                          <a:solidFill>
                            <a:schemeClr val="tx1"/>
                          </a:solidFill>
                          <a:latin typeface="+mn-lt"/>
                          <a:ea typeface="Times New Roman"/>
                          <a:cs typeface="Times New Roman"/>
                        </a:rPr>
                        <a:t>L’action par le JE </a:t>
                      </a:r>
                    </a:p>
                    <a:p>
                      <a:pPr marL="0" marR="0" indent="0" algn="l" defTabSz="914400" rtl="0" eaLnBrk="1" fontAlgn="auto" latinLnBrk="0" hangingPunct="1">
                        <a:lnSpc>
                          <a:spcPct val="100000"/>
                        </a:lnSpc>
                        <a:spcBef>
                          <a:spcPts val="0"/>
                        </a:spcBef>
                        <a:spcAft>
                          <a:spcPts val="300"/>
                        </a:spcAft>
                        <a:buClrTx/>
                        <a:buSzTx/>
                        <a:buFontTx/>
                        <a:buNone/>
                        <a:tabLst/>
                        <a:defRPr/>
                      </a:pPr>
                      <a:endParaRPr lang="fr-FR" sz="110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300"/>
                        </a:spcAft>
                        <a:buClrTx/>
                        <a:buSzTx/>
                        <a:buFontTx/>
                        <a:buNone/>
                        <a:tabLst/>
                        <a:defRPr/>
                      </a:pPr>
                      <a:r>
                        <a:rPr lang="fr-FR" sz="1100" b="1" dirty="0" err="1">
                          <a:solidFill>
                            <a:schemeClr val="tx1"/>
                          </a:solidFill>
                          <a:latin typeface="+mn-lt"/>
                          <a:ea typeface="Times New Roman"/>
                          <a:cs typeface="Times New Roman"/>
                        </a:rPr>
                        <a:t>Meghan</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Wightman</a:t>
                      </a:r>
                      <a:r>
                        <a:rPr lang="fr-FR" sz="1100" b="1" dirty="0">
                          <a:solidFill>
                            <a:schemeClr val="tx1"/>
                          </a:solidFill>
                          <a:latin typeface="+mn-lt"/>
                          <a:ea typeface="Times New Roman"/>
                          <a:cs typeface="Times New Roman"/>
                        </a:rPr>
                        <a:t>, McMaster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a:t>
                      </a:r>
                      <a:r>
                        <a:rPr lang="fr-FR" sz="1100" dirty="0">
                          <a:solidFill>
                            <a:schemeClr val="tx1"/>
                          </a:solidFill>
                          <a:latin typeface="+mn-lt"/>
                          <a:ea typeface="Times New Roman"/>
                          <a:cs typeface="Times New Roman"/>
                        </a:rPr>
                        <a:t>« En bon petit soldat, je m’exécutai » : ethos et stéréotype dans les récits à la première personne des danseuses classiques </a:t>
                      </a:r>
                    </a:p>
                    <a:p>
                      <a:pPr marL="0" marR="0" indent="0" algn="l" defTabSz="914400" rtl="0" eaLnBrk="1" fontAlgn="auto" latinLnBrk="0" hangingPunct="1">
                        <a:lnSpc>
                          <a:spcPct val="100000"/>
                        </a:lnSpc>
                        <a:spcBef>
                          <a:spcPts val="0"/>
                        </a:spcBef>
                        <a:spcAft>
                          <a:spcPts val="300"/>
                        </a:spcAft>
                        <a:buClrTx/>
                        <a:buSzTx/>
                        <a:buFontTx/>
                        <a:buNone/>
                        <a:tabLst/>
                        <a:defRPr/>
                      </a:pPr>
                      <a:endParaRPr lang="fr-FR" sz="1100" dirty="0">
                        <a:solidFill>
                          <a:schemeClr val="tx1"/>
                        </a:solidFill>
                        <a:latin typeface="+mn-lt"/>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b="1" dirty="0">
                          <a:solidFill>
                            <a:schemeClr val="tx1"/>
                          </a:solidFill>
                          <a:latin typeface="+mn-lt"/>
                          <a:ea typeface="Times New Roman"/>
                          <a:cs typeface="Times New Roman"/>
                        </a:rPr>
                        <a:t>Ross Building-R S128</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100" b="1" dirty="0">
                          <a:solidFill>
                            <a:schemeClr val="tx1"/>
                          </a:solidFill>
                          <a:latin typeface="+mn-lt"/>
                          <a:ea typeface="Times New Roman"/>
                          <a:cs typeface="Times New Roman"/>
                        </a:rPr>
                        <a:t>16h00 – 18h00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a:t>
                      </a:r>
                      <a:r>
                        <a:rPr lang="fr-FR" sz="1100" dirty="0">
                          <a:solidFill>
                            <a:schemeClr val="tx1"/>
                          </a:solidFill>
                          <a:latin typeface="+mn-lt"/>
                          <a:ea typeface="Times New Roman"/>
                          <a:cs typeface="Times New Roman"/>
                        </a:rPr>
                        <a:t>: Calixte </a:t>
                      </a:r>
                      <a:r>
                        <a:rPr lang="fr-FR" sz="1100" dirty="0" err="1">
                          <a:solidFill>
                            <a:schemeClr val="tx1"/>
                          </a:solidFill>
                          <a:latin typeface="+mn-lt"/>
                          <a:ea typeface="Times New Roman"/>
                          <a:cs typeface="Times New Roman"/>
                        </a:rPr>
                        <a:t>Ebo</a:t>
                      </a:r>
                      <a:r>
                        <a:rPr lang="fr-FR" sz="1100" dirty="0">
                          <a:solidFill>
                            <a:schemeClr val="tx1"/>
                          </a:solidFill>
                          <a:latin typeface="+mn-lt"/>
                          <a:ea typeface="Times New Roman"/>
                          <a:cs typeface="Times New Roman"/>
                        </a:rPr>
                        <a:t>-Ondo</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Séance</a:t>
                      </a:r>
                      <a:r>
                        <a:rPr lang="fr-FR" sz="1100" dirty="0">
                          <a:solidFill>
                            <a:schemeClr val="tx1"/>
                          </a:solidFill>
                          <a:latin typeface="+mn-lt"/>
                          <a:ea typeface="Times New Roman"/>
                          <a:cs typeface="Times New Roman"/>
                        </a:rPr>
                        <a:t>: Violence et révolte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Calixte </a:t>
                      </a:r>
                      <a:r>
                        <a:rPr lang="fr-FR" sz="1100" b="1" dirty="0" err="1">
                          <a:solidFill>
                            <a:schemeClr val="tx1"/>
                          </a:solidFill>
                          <a:latin typeface="+mn-lt"/>
                          <a:ea typeface="Times New Roman"/>
                          <a:cs typeface="Times New Roman"/>
                        </a:rPr>
                        <a:t>Ebo</a:t>
                      </a:r>
                      <a:r>
                        <a:rPr lang="fr-FR" sz="1100" b="1" dirty="0">
                          <a:solidFill>
                            <a:schemeClr val="tx1"/>
                          </a:solidFill>
                          <a:latin typeface="+mn-lt"/>
                          <a:ea typeface="Times New Roman"/>
                          <a:cs typeface="Times New Roman"/>
                        </a:rPr>
                        <a:t>-Ondo, Université Paris-Est Créteil, </a:t>
                      </a:r>
                      <a:r>
                        <a:rPr lang="fr-FR" sz="1100" dirty="0">
                          <a:solidFill>
                            <a:schemeClr val="tx1"/>
                          </a:solidFill>
                          <a:latin typeface="+mn-lt"/>
                          <a:ea typeface="Times New Roman"/>
                          <a:cs typeface="Times New Roman"/>
                        </a:rPr>
                        <a:t>Violences et contre-violences post-esclavagistes à l’île réunionnaise et en Martinique. Lecture de </a:t>
                      </a:r>
                      <a:r>
                        <a:rPr lang="fr-FR" sz="1100" i="1" dirty="0">
                          <a:solidFill>
                            <a:schemeClr val="tx1"/>
                          </a:solidFill>
                          <a:latin typeface="+mn-lt"/>
                          <a:ea typeface="Times New Roman"/>
                          <a:cs typeface="Times New Roman"/>
                        </a:rPr>
                        <a:t>Une guillotine dans un train de nuit</a:t>
                      </a:r>
                      <a:r>
                        <a:rPr lang="fr-FR" sz="1100" dirty="0">
                          <a:solidFill>
                            <a:schemeClr val="tx1"/>
                          </a:solidFill>
                          <a:latin typeface="+mn-lt"/>
                          <a:ea typeface="Times New Roman"/>
                          <a:cs typeface="Times New Roman"/>
                        </a:rPr>
                        <a:t> de Jean-François </a:t>
                      </a:r>
                      <a:r>
                        <a:rPr lang="fr-FR" sz="1100" dirty="0" err="1">
                          <a:solidFill>
                            <a:schemeClr val="tx1"/>
                          </a:solidFill>
                          <a:latin typeface="+mn-lt"/>
                          <a:ea typeface="Times New Roman"/>
                          <a:cs typeface="Times New Roman"/>
                        </a:rPr>
                        <a:t>Samlong</a:t>
                      </a:r>
                      <a:r>
                        <a:rPr lang="fr-FR" sz="1100" dirty="0">
                          <a:solidFill>
                            <a:schemeClr val="tx1"/>
                          </a:solidFill>
                          <a:latin typeface="+mn-lt"/>
                          <a:ea typeface="Times New Roman"/>
                          <a:cs typeface="Times New Roman"/>
                        </a:rPr>
                        <a:t> et </a:t>
                      </a:r>
                      <a:r>
                        <a:rPr lang="fr-FR" sz="1100" i="1" dirty="0" err="1">
                          <a:solidFill>
                            <a:schemeClr val="tx1"/>
                          </a:solidFill>
                          <a:latin typeface="+mn-lt"/>
                          <a:ea typeface="Times New Roman"/>
                          <a:cs typeface="Times New Roman"/>
                        </a:rPr>
                        <a:t>Lumina</a:t>
                      </a:r>
                      <a:r>
                        <a:rPr lang="fr-FR" sz="1100" i="1" dirty="0">
                          <a:solidFill>
                            <a:schemeClr val="tx1"/>
                          </a:solidFill>
                          <a:latin typeface="+mn-lt"/>
                          <a:ea typeface="Times New Roman"/>
                          <a:cs typeface="Times New Roman"/>
                        </a:rPr>
                        <a:t> Sophie dite surprise </a:t>
                      </a:r>
                      <a:r>
                        <a:rPr lang="fr-FR" sz="1100" dirty="0">
                          <a:solidFill>
                            <a:schemeClr val="tx1"/>
                          </a:solidFill>
                          <a:latin typeface="+mn-lt"/>
                          <a:ea typeface="Times New Roman"/>
                          <a:cs typeface="Times New Roman"/>
                        </a:rPr>
                        <a:t>de Suzanne </a:t>
                      </a:r>
                      <a:r>
                        <a:rPr lang="fr-FR" sz="1100" dirty="0" err="1">
                          <a:solidFill>
                            <a:schemeClr val="tx1"/>
                          </a:solidFill>
                          <a:latin typeface="+mn-lt"/>
                          <a:ea typeface="Times New Roman"/>
                          <a:cs typeface="Times New Roman"/>
                        </a:rPr>
                        <a:t>Dracius</a:t>
                      </a:r>
                      <a:endParaRPr lang="fr-FR" sz="110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Analyse </a:t>
                      </a:r>
                      <a:r>
                        <a:rPr lang="fr-FR" sz="1100" b="1" dirty="0" err="1">
                          <a:solidFill>
                            <a:schemeClr val="tx1"/>
                          </a:solidFill>
                          <a:latin typeface="+mn-lt"/>
                          <a:ea typeface="Times New Roman"/>
                          <a:cs typeface="Times New Roman"/>
                        </a:rPr>
                        <a:t>Kimpolo</a:t>
                      </a:r>
                      <a:r>
                        <a:rPr lang="fr-FR" sz="1100" b="1" dirty="0">
                          <a:solidFill>
                            <a:schemeClr val="tx1"/>
                          </a:solidFill>
                          <a:latin typeface="+mn-lt"/>
                          <a:ea typeface="Times New Roman"/>
                          <a:cs typeface="Times New Roman"/>
                        </a:rPr>
                        <a:t>, Sorbonne Université, </a:t>
                      </a:r>
                      <a:r>
                        <a:rPr lang="fr-FR" sz="1100" b="0" dirty="0">
                          <a:solidFill>
                            <a:schemeClr val="tx1"/>
                          </a:solidFill>
                          <a:latin typeface="+mn-lt"/>
                          <a:ea typeface="Times New Roman"/>
                          <a:cs typeface="Times New Roman"/>
                        </a:rPr>
                        <a:t>Violences et invectives : une expression de l’ineffable dans </a:t>
                      </a:r>
                      <a:r>
                        <a:rPr lang="fr-FR" sz="1100" b="0" i="1" dirty="0">
                          <a:solidFill>
                            <a:schemeClr val="tx1"/>
                          </a:solidFill>
                          <a:latin typeface="+mn-lt"/>
                          <a:ea typeface="Times New Roman"/>
                          <a:cs typeface="Times New Roman"/>
                        </a:rPr>
                        <a:t>La Vie et demie </a:t>
                      </a:r>
                      <a:r>
                        <a:rPr lang="fr-FR" sz="1100" b="0" dirty="0">
                          <a:solidFill>
                            <a:schemeClr val="tx1"/>
                          </a:solidFill>
                          <a:latin typeface="+mn-lt"/>
                          <a:ea typeface="Times New Roman"/>
                          <a:cs typeface="Times New Roman"/>
                        </a:rPr>
                        <a:t>de Sony Labou </a:t>
                      </a:r>
                      <a:r>
                        <a:rPr lang="fr-FR" sz="1100" b="0" dirty="0" err="1">
                          <a:solidFill>
                            <a:schemeClr val="tx1"/>
                          </a:solidFill>
                          <a:latin typeface="+mn-lt"/>
                          <a:ea typeface="Times New Roman"/>
                          <a:cs typeface="Times New Roman"/>
                        </a:rPr>
                        <a:t>Tansi</a:t>
                      </a:r>
                      <a:r>
                        <a:rPr lang="fr-FR" sz="1100" b="0" dirty="0">
                          <a:solidFill>
                            <a:schemeClr val="tx1"/>
                          </a:solidFill>
                          <a:latin typeface="+mn-lt"/>
                          <a:ea typeface="Times New Roman"/>
                          <a:cs typeface="Times New Roman"/>
                        </a:rPr>
                        <a:t> et </a:t>
                      </a:r>
                      <a:r>
                        <a:rPr lang="fr-FR" sz="1100" b="0" i="1" dirty="0">
                          <a:solidFill>
                            <a:schemeClr val="tx1"/>
                          </a:solidFill>
                          <a:latin typeface="+mn-lt"/>
                          <a:ea typeface="Times New Roman"/>
                          <a:cs typeface="Times New Roman"/>
                        </a:rPr>
                        <a:t>Place des Fêtes </a:t>
                      </a:r>
                      <a:r>
                        <a:rPr lang="fr-FR" sz="1100" b="0" dirty="0">
                          <a:solidFill>
                            <a:schemeClr val="tx1"/>
                          </a:solidFill>
                          <a:latin typeface="+mn-lt"/>
                          <a:ea typeface="Times New Roman"/>
                          <a:cs typeface="Times New Roman"/>
                        </a:rPr>
                        <a:t>de Sami </a:t>
                      </a:r>
                      <a:r>
                        <a:rPr lang="fr-FR" sz="1100" b="0" dirty="0" err="1">
                          <a:solidFill>
                            <a:schemeClr val="tx1"/>
                          </a:solidFill>
                          <a:latin typeface="+mn-lt"/>
                          <a:ea typeface="Times New Roman"/>
                          <a:cs typeface="Times New Roman"/>
                        </a:rPr>
                        <a:t>Tchak</a:t>
                      </a: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Françoise </a:t>
                      </a:r>
                      <a:r>
                        <a:rPr lang="fr-FR" sz="1100" b="1" dirty="0" err="1">
                          <a:solidFill>
                            <a:schemeClr val="tx1"/>
                          </a:solidFill>
                          <a:latin typeface="+mn-lt"/>
                          <a:ea typeface="Times New Roman"/>
                          <a:cs typeface="Times New Roman"/>
                        </a:rPr>
                        <a:t>Ugochukwu</a:t>
                      </a:r>
                      <a:r>
                        <a:rPr lang="fr-FR" sz="1100" b="1" dirty="0">
                          <a:solidFill>
                            <a:schemeClr val="tx1"/>
                          </a:solidFill>
                          <a:latin typeface="+mn-lt"/>
                          <a:ea typeface="Times New Roman"/>
                          <a:cs typeface="Times New Roman"/>
                        </a:rPr>
                        <a:t>, Open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GB, </a:t>
                      </a:r>
                      <a:r>
                        <a:rPr lang="fr-FR" sz="1100" b="0" dirty="0" err="1">
                          <a:solidFill>
                            <a:schemeClr val="tx1"/>
                          </a:solidFill>
                          <a:latin typeface="+mn-lt"/>
                          <a:ea typeface="Times New Roman"/>
                          <a:cs typeface="Times New Roman"/>
                        </a:rPr>
                        <a:t>Goyemide</a:t>
                      </a:r>
                      <a:r>
                        <a:rPr lang="fr-FR" sz="1100" b="0" dirty="0">
                          <a:solidFill>
                            <a:schemeClr val="tx1"/>
                          </a:solidFill>
                          <a:latin typeface="+mn-lt"/>
                          <a:ea typeface="Times New Roman"/>
                          <a:cs typeface="Times New Roman"/>
                        </a:rPr>
                        <a:t> : violence des maux, violence des mots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Daniel Se </a:t>
                      </a:r>
                      <a:r>
                        <a:rPr lang="fr-FR" sz="1100" b="1" dirty="0" err="1">
                          <a:solidFill>
                            <a:schemeClr val="tx1"/>
                          </a:solidFill>
                          <a:latin typeface="+mn-lt"/>
                          <a:ea typeface="Times New Roman"/>
                          <a:cs typeface="Times New Roman"/>
                        </a:rPr>
                        <a:t>Ngue</a:t>
                      </a:r>
                      <a:r>
                        <a:rPr lang="fr-FR" sz="1100" b="1" dirty="0">
                          <a:solidFill>
                            <a:schemeClr val="tx1"/>
                          </a:solidFill>
                          <a:latin typeface="+mn-lt"/>
                          <a:ea typeface="Times New Roman"/>
                          <a:cs typeface="Times New Roman"/>
                        </a:rPr>
                        <a:t>, Université de Maroua, ENS (Cameroun), </a:t>
                      </a:r>
                      <a:r>
                        <a:rPr lang="fr-FR" sz="1100" dirty="0">
                          <a:solidFill>
                            <a:schemeClr val="tx1"/>
                          </a:solidFill>
                          <a:latin typeface="+mn-lt"/>
                          <a:ea typeface="Times New Roman"/>
                          <a:cs typeface="Times New Roman"/>
                        </a:rPr>
                        <a:t>De la violence discursive dans l’imaginaire migratoire : une lecture </a:t>
                      </a:r>
                      <a:r>
                        <a:rPr lang="fr-FR" sz="1100" dirty="0" err="1">
                          <a:solidFill>
                            <a:schemeClr val="tx1"/>
                          </a:solidFill>
                          <a:latin typeface="+mn-lt"/>
                          <a:ea typeface="Times New Roman"/>
                          <a:cs typeface="Times New Roman"/>
                        </a:rPr>
                        <a:t>sociopragmatique</a:t>
                      </a:r>
                      <a:r>
                        <a:rPr lang="fr-FR" sz="1100" dirty="0">
                          <a:solidFill>
                            <a:schemeClr val="tx1"/>
                          </a:solidFill>
                          <a:latin typeface="+mn-lt"/>
                          <a:ea typeface="Times New Roman"/>
                          <a:cs typeface="Times New Roman"/>
                        </a:rPr>
                        <a:t> et thématique </a:t>
                      </a:r>
                      <a:r>
                        <a:rPr lang="fr-FR" sz="1100" i="0" dirty="0">
                          <a:solidFill>
                            <a:schemeClr val="tx1"/>
                          </a:solidFill>
                          <a:latin typeface="+mn-lt"/>
                          <a:ea typeface="Times New Roman"/>
                          <a:cs typeface="Times New Roman"/>
                        </a:rPr>
                        <a:t>d’</a:t>
                      </a:r>
                      <a:r>
                        <a:rPr lang="fr-FR" sz="1100" i="1" dirty="0">
                          <a:solidFill>
                            <a:schemeClr val="tx1"/>
                          </a:solidFill>
                          <a:latin typeface="+mn-lt"/>
                          <a:ea typeface="Times New Roman"/>
                          <a:cs typeface="Times New Roman"/>
                        </a:rPr>
                        <a:t>Aliocha</a:t>
                      </a:r>
                      <a:r>
                        <a:rPr lang="fr-FR" sz="1100" dirty="0">
                          <a:solidFill>
                            <a:schemeClr val="tx1"/>
                          </a:solidFill>
                          <a:latin typeface="+mn-lt"/>
                          <a:ea typeface="Times New Roman"/>
                          <a:cs typeface="Times New Roman"/>
                        </a:rPr>
                        <a:t> d’Henri Troyat et </a:t>
                      </a:r>
                      <a:r>
                        <a:rPr lang="fr-FR" sz="1100" i="1" dirty="0">
                          <a:solidFill>
                            <a:schemeClr val="tx1"/>
                          </a:solidFill>
                          <a:latin typeface="+mn-lt"/>
                          <a:ea typeface="Times New Roman"/>
                          <a:cs typeface="Times New Roman"/>
                        </a:rPr>
                        <a:t>Les Yeux baissés </a:t>
                      </a:r>
                      <a:r>
                        <a:rPr lang="fr-FR" sz="1100" dirty="0">
                          <a:solidFill>
                            <a:schemeClr val="tx1"/>
                          </a:solidFill>
                          <a:latin typeface="+mn-lt"/>
                          <a:ea typeface="Times New Roman"/>
                          <a:cs typeface="Times New Roman"/>
                        </a:rPr>
                        <a:t>de Tahar Ben Jelloun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tx1"/>
                        </a:solidFill>
                        <a:latin typeface="+mn-lt"/>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900FB1-1392-D847-90EF-6752C52389E9}"/>
              </a:ext>
            </a:extLst>
          </p:cNvPr>
          <p:cNvSpPr>
            <a:spLocks noGrp="1"/>
          </p:cNvSpPr>
          <p:nvPr>
            <p:ph type="title"/>
          </p:nvPr>
        </p:nvSpPr>
        <p:spPr/>
        <p:txBody>
          <a:bodyPr/>
          <a:lstStyle/>
          <a:p>
            <a:r>
              <a:rPr lang="fr-FR" dirty="0"/>
              <a:t>Quelques infos pratiques </a:t>
            </a:r>
          </a:p>
        </p:txBody>
      </p:sp>
      <p:sp>
        <p:nvSpPr>
          <p:cNvPr id="3" name="Espace réservé du contenu 2">
            <a:extLst>
              <a:ext uri="{FF2B5EF4-FFF2-40B4-BE49-F238E27FC236}">
                <a16:creationId xmlns:a16="http://schemas.microsoft.com/office/drawing/2014/main" id="{99370507-9896-9646-B593-8CA155AAF9BE}"/>
              </a:ext>
            </a:extLst>
          </p:cNvPr>
          <p:cNvSpPr>
            <a:spLocks noGrp="1"/>
          </p:cNvSpPr>
          <p:nvPr>
            <p:ph idx="1"/>
          </p:nvPr>
        </p:nvSpPr>
        <p:spPr/>
        <p:txBody>
          <a:bodyPr>
            <a:normAutofit fontScale="85000" lnSpcReduction="20000"/>
          </a:bodyPr>
          <a:lstStyle/>
          <a:p>
            <a:r>
              <a:rPr lang="fr-FR" sz="2400" dirty="0"/>
              <a:t>Pour des questions de dernière minute durant les jours du colloque, veuillez vous rendre à notre table d’accueil qui sera placé tous les jours devant la salle </a:t>
            </a:r>
            <a:r>
              <a:rPr lang="fr-FR" sz="2400" b="1" dirty="0">
                <a:ea typeface="Times New Roman"/>
                <a:cs typeface="Times New Roman"/>
              </a:rPr>
              <a:t>Ross Building-R S102</a:t>
            </a:r>
            <a:r>
              <a:rPr lang="fr-FR" sz="2400" dirty="0">
                <a:ea typeface="Times New Roman"/>
                <a:cs typeface="Times New Roman"/>
              </a:rPr>
              <a:t>, ou nous </a:t>
            </a:r>
            <a:r>
              <a:rPr lang="fr-FR" sz="2400" dirty="0"/>
              <a:t>écrire à l’adresse suivante : </a:t>
            </a:r>
            <a:r>
              <a:rPr lang="fr-FR" sz="2400" b="1" dirty="0"/>
              <a:t>APFUCC2023@hotmail.com</a:t>
            </a:r>
          </a:p>
          <a:p>
            <a:r>
              <a:rPr lang="fr-FR" sz="2400" dirty="0"/>
              <a:t> Veuillez vous rendre à la page Web suivante pour des informations précises sur le transport vers et à partir de l’université York ainsi que sur le stationnement sur le campus : </a:t>
            </a:r>
            <a:r>
              <a:rPr lang="fr-FR" sz="2400" dirty="0">
                <a:hlinkClick r:id="rId2"/>
              </a:rPr>
              <a:t>https://www.federationhss.ca/fr/congres2023/voyages-transports</a:t>
            </a:r>
            <a:r>
              <a:rPr lang="fr-FR" sz="2400" dirty="0"/>
              <a:t>.</a:t>
            </a:r>
          </a:p>
          <a:p>
            <a:pPr lvl="1"/>
            <a:r>
              <a:rPr lang="fr-FR" sz="2400" dirty="0"/>
              <a:t>Notez que pour le stationnement, il vous faudra vous inscrire à l’avance à l’application mobile </a:t>
            </a:r>
            <a:r>
              <a:rPr lang="fr-FR" sz="2400" dirty="0" err="1"/>
              <a:t>Honk</a:t>
            </a:r>
            <a:r>
              <a:rPr lang="fr-FR" sz="2400" dirty="0"/>
              <a:t> (voyez sur le site Web ci-dessus)</a:t>
            </a:r>
          </a:p>
          <a:p>
            <a:pPr lvl="1"/>
            <a:r>
              <a:rPr lang="fr-FR" sz="2400" dirty="0"/>
              <a:t>Rendez-vous au lien suivant pour planifier vos déplacement en transport public : </a:t>
            </a:r>
            <a:r>
              <a:rPr lang="fr-FR" sz="2400" dirty="0">
                <a:hlinkClick r:id="rId3"/>
              </a:rPr>
              <a:t>https://www.triplinx.ca/</a:t>
            </a:r>
            <a:r>
              <a:rPr lang="fr-FR" sz="2400" dirty="0"/>
              <a:t> </a:t>
            </a:r>
          </a:p>
          <a:p>
            <a:pPr lvl="2">
              <a:buFont typeface="Courier New" panose="02070309020205020404" pitchFamily="49" charset="0"/>
              <a:buChar char="o"/>
            </a:pPr>
            <a:endParaRPr lang="fr-FR" sz="1000" dirty="0"/>
          </a:p>
          <a:p>
            <a:r>
              <a:rPr lang="fr-FR" sz="2400" dirty="0"/>
              <a:t>Rendez-vous sur le lien suivant pour un plan des espaces du congrès:  </a:t>
            </a:r>
            <a:r>
              <a:rPr lang="fr-FR" sz="2400" dirty="0">
                <a:hlinkClick r:id="rId4"/>
              </a:rPr>
              <a:t>https://www.federationhss.ca/sites/default/files/2023-05/Congress-campus-map.pdf</a:t>
            </a:r>
            <a:r>
              <a:rPr lang="fr-FR" sz="2400" dirty="0"/>
              <a:t> </a:t>
            </a:r>
          </a:p>
        </p:txBody>
      </p:sp>
    </p:spTree>
    <p:extLst>
      <p:ext uri="{BB962C8B-B14F-4D97-AF65-F5344CB8AC3E}">
        <p14:creationId xmlns:p14="http://schemas.microsoft.com/office/powerpoint/2010/main" val="23431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3E84E62-2F4D-CE4D-BA3F-9BD3C161A1FB}"/>
              </a:ext>
            </a:extLst>
          </p:cNvPr>
          <p:cNvSpPr>
            <a:spLocks noGrp="1"/>
          </p:cNvSpPr>
          <p:nvPr>
            <p:ph idx="1"/>
          </p:nvPr>
        </p:nvSpPr>
        <p:spPr/>
        <p:txBody>
          <a:bodyPr>
            <a:normAutofit/>
          </a:bodyPr>
          <a:lstStyle/>
          <a:p>
            <a:pPr marL="0" indent="0" algn="just">
              <a:buNone/>
            </a:pPr>
            <a:r>
              <a:rPr lang="fr-FR" sz="2000" dirty="0"/>
              <a:t>Le comité organisateur de l’APFUCC est très heureux d’organiser ce premier colloque en présentiel depuis trois ans. Nous espérons qu’il sera à la hauteur de notre attente de retrouvailles à tous et à toutes.</a:t>
            </a:r>
          </a:p>
          <a:p>
            <a:pPr marL="0" indent="0" algn="just">
              <a:buNone/>
            </a:pPr>
            <a:endParaRPr lang="fr-FR" sz="2000" dirty="0"/>
          </a:p>
          <a:p>
            <a:pPr marL="0" indent="0" algn="just">
              <a:buNone/>
            </a:pPr>
            <a:r>
              <a:rPr lang="fr-FR" sz="2000" dirty="0"/>
              <a:t>Nous voudrions vous faire remarquer que nous avons accommodé certaines personnes qui ne pouvaient pas être présentes au colloque et qu’elles pourront présenter leur communication à distance, mais qu’elles ne pourront pas suivre le colloque à distance.</a:t>
            </a:r>
          </a:p>
          <a:p>
            <a:pPr marL="0" indent="0" algn="just">
              <a:buNone/>
            </a:pPr>
            <a:endParaRPr lang="fr-FR" sz="2000" dirty="0"/>
          </a:p>
          <a:p>
            <a:pPr marL="0" indent="0" algn="just">
              <a:buNone/>
            </a:pPr>
            <a:r>
              <a:rPr lang="fr-FR" sz="2000" dirty="0"/>
              <a:t> En effet, nos seuls événements hybrides cette année sont les trois conférences plénières.</a:t>
            </a:r>
          </a:p>
          <a:p>
            <a:pPr marL="0" indent="0" algn="just">
              <a:buNone/>
            </a:pPr>
            <a:endParaRPr lang="fr-FR" sz="2000" dirty="0"/>
          </a:p>
          <a:p>
            <a:pPr marL="0" indent="0" algn="just">
              <a:buNone/>
            </a:pPr>
            <a:r>
              <a:rPr lang="fr-FR" sz="2000" dirty="0"/>
              <a:t>Bon colloque!</a:t>
            </a:r>
          </a:p>
        </p:txBody>
      </p:sp>
      <p:pic>
        <p:nvPicPr>
          <p:cNvPr id="4" name="WordPictureWatermark1" descr="APFUCC Logo">
            <a:extLst>
              <a:ext uri="{FF2B5EF4-FFF2-40B4-BE49-F238E27FC236}">
                <a16:creationId xmlns:a16="http://schemas.microsoft.com/office/drawing/2014/main" id="{D30DC087-5E2C-814F-94BF-911CBE86D4F6}"/>
              </a:ext>
            </a:extLst>
          </p:cNvPr>
          <p:cNvPicPr>
            <a:picLocks noChangeAspect="1" noChangeArrowheads="1"/>
          </p:cNvPicPr>
          <p:nvPr/>
        </p:nvPicPr>
        <p:blipFill>
          <a:blip r:embed="rId3" cstate="print"/>
          <a:srcRect/>
          <a:stretch>
            <a:fillRect/>
          </a:stretch>
        </p:blipFill>
        <p:spPr bwMode="auto">
          <a:xfrm>
            <a:off x="437699" y="188640"/>
            <a:ext cx="1249040" cy="1199971"/>
          </a:xfrm>
          <a:prstGeom prst="rect">
            <a:avLst/>
          </a:prstGeom>
          <a:ln>
            <a:noFill/>
          </a:ln>
          <a:effectLst>
            <a:softEdge rad="112500"/>
          </a:effectLst>
        </p:spPr>
      </p:pic>
      <p:pic>
        <p:nvPicPr>
          <p:cNvPr id="5" name="WordPictureWatermark1" descr="APFUCC Logo">
            <a:extLst>
              <a:ext uri="{FF2B5EF4-FFF2-40B4-BE49-F238E27FC236}">
                <a16:creationId xmlns:a16="http://schemas.microsoft.com/office/drawing/2014/main" id="{41B1A08F-3AC9-2D49-A75F-3062FD6ECADB}"/>
              </a:ext>
            </a:extLst>
          </p:cNvPr>
          <p:cNvPicPr>
            <a:picLocks noChangeAspect="1" noChangeArrowheads="1"/>
          </p:cNvPicPr>
          <p:nvPr/>
        </p:nvPicPr>
        <p:blipFill>
          <a:blip r:embed="rId3" cstate="print"/>
          <a:srcRect/>
          <a:stretch>
            <a:fillRect/>
          </a:stretch>
        </p:blipFill>
        <p:spPr bwMode="auto">
          <a:xfrm>
            <a:off x="7740352" y="5526177"/>
            <a:ext cx="1249040" cy="1199971"/>
          </a:xfrm>
          <a:prstGeom prst="rect">
            <a:avLst/>
          </a:prstGeom>
          <a:ln>
            <a:noFill/>
          </a:ln>
          <a:effectLst>
            <a:softEdge rad="112500"/>
          </a:effectLst>
        </p:spPr>
      </p:pic>
    </p:spTree>
    <p:extLst>
      <p:ext uri="{BB962C8B-B14F-4D97-AF65-F5344CB8AC3E}">
        <p14:creationId xmlns:p14="http://schemas.microsoft.com/office/powerpoint/2010/main" val="908739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568952" cy="4392488"/>
          </a:xfrm>
        </p:spPr>
        <p:txBody>
          <a:bodyPr>
            <a:normAutofit fontScale="85000" lnSpcReduction="20000"/>
          </a:bodyPr>
          <a:lstStyle/>
          <a:p>
            <a:pPr algn="ctr">
              <a:buNone/>
            </a:pPr>
            <a:r>
              <a:rPr lang="en-CA" sz="3300" dirty="0" err="1">
                <a:solidFill>
                  <a:srgbClr val="996633"/>
                </a:solidFill>
              </a:rPr>
              <a:t>Autres</a:t>
            </a:r>
            <a:r>
              <a:rPr lang="en-CA" sz="3300" dirty="0">
                <a:solidFill>
                  <a:srgbClr val="996633"/>
                </a:solidFill>
              </a:rPr>
              <a:t> </a:t>
            </a:r>
            <a:r>
              <a:rPr lang="en-CA" sz="3300" dirty="0" err="1">
                <a:solidFill>
                  <a:srgbClr val="996633"/>
                </a:solidFill>
              </a:rPr>
              <a:t>activités</a:t>
            </a:r>
            <a:r>
              <a:rPr lang="en-CA" sz="3300" dirty="0">
                <a:solidFill>
                  <a:srgbClr val="996633"/>
                </a:solidFill>
              </a:rPr>
              <a:t> de </a:t>
            </a:r>
            <a:r>
              <a:rPr lang="en-CA" sz="3300" dirty="0" err="1">
                <a:solidFill>
                  <a:srgbClr val="996633"/>
                </a:solidFill>
              </a:rPr>
              <a:t>l’APFUCC</a:t>
            </a:r>
            <a:endParaRPr lang="en-CA" sz="3300" dirty="0">
              <a:solidFill>
                <a:srgbClr val="996633"/>
              </a:solidFill>
            </a:endParaRPr>
          </a:p>
          <a:p>
            <a:pPr>
              <a:buNone/>
            </a:pPr>
            <a:endParaRPr lang="fr-FR" sz="1900" dirty="0"/>
          </a:p>
          <a:p>
            <a:pPr marL="0" indent="0" algn="just">
              <a:buNone/>
            </a:pPr>
            <a:r>
              <a:rPr lang="fr-FR" sz="1900" b="1" dirty="0"/>
              <a:t>La revue </a:t>
            </a:r>
            <a:r>
              <a:rPr lang="fr-FR" sz="1900" b="1" i="1" dirty="0">
                <a:hlinkClick r:id="rId2"/>
              </a:rPr>
              <a:t>Voix plurielles</a:t>
            </a:r>
            <a:r>
              <a:rPr lang="fr-FR" sz="1900" b="1" dirty="0"/>
              <a:t> </a:t>
            </a:r>
            <a:r>
              <a:rPr lang="fr-FR" sz="1900" dirty="0"/>
              <a:t>est la revue de l'Association des </a:t>
            </a:r>
            <a:r>
              <a:rPr lang="fr-FR" sz="1900" dirty="0" err="1"/>
              <a:t>Professeur.e.s</a:t>
            </a:r>
            <a:r>
              <a:rPr lang="fr-FR" sz="1900" dirty="0"/>
              <a:t> de français des universités et collèges canadiens. Elle publie des articles, des comptes-rendus et des notes de recherche de nature littéraire, linguistique, culturelle et pédagogique. Les </a:t>
            </a:r>
            <a:r>
              <a:rPr lang="fr-FR" sz="1900" dirty="0" err="1"/>
              <a:t>auteur.e.s</a:t>
            </a:r>
            <a:r>
              <a:rPr lang="fr-FR" sz="1900" dirty="0"/>
              <a:t> </a:t>
            </a:r>
            <a:r>
              <a:rPr lang="fr-FR" sz="1900" dirty="0" err="1"/>
              <a:t>publié.e.s</a:t>
            </a:r>
            <a:r>
              <a:rPr lang="fr-FR" sz="1900" dirty="0"/>
              <a:t> sont ou deviennent membres de l'Association des </a:t>
            </a:r>
            <a:r>
              <a:rPr lang="fr-FR" sz="1900" dirty="0" err="1"/>
              <a:t>Professeur.e.s</a:t>
            </a:r>
            <a:r>
              <a:rPr lang="fr-FR" sz="1900" dirty="0"/>
              <a:t> de français des Universités et Collèges canadiens. La revue est normalement publiée le 1er septembre et le 31 mai. Dans la mesure du possible, les numéros thématiques alternent avec les numéros d'intérêt général. </a:t>
            </a:r>
          </a:p>
          <a:p>
            <a:pPr>
              <a:buNone/>
            </a:pPr>
            <a:r>
              <a:rPr lang="fr-FR" sz="1900" dirty="0"/>
              <a:t>Rédactrice en chef: Catherine Parayre</a:t>
            </a:r>
          </a:p>
          <a:p>
            <a:pPr>
              <a:buNone/>
            </a:pPr>
            <a:endParaRPr lang="fr-FR" sz="1900" dirty="0">
              <a:latin typeface="Garamond" pitchFamily="18" charset="0"/>
            </a:endParaRPr>
          </a:p>
          <a:p>
            <a:pPr marL="0" indent="0" algn="just">
              <a:buNone/>
            </a:pPr>
            <a:r>
              <a:rPr lang="fr-FR" sz="1900" b="1" dirty="0"/>
              <a:t>Les </a:t>
            </a:r>
            <a:r>
              <a:rPr lang="fr-FR" sz="1900" b="1" i="1" dirty="0"/>
              <a:t>Plaquettes des Public’ de l’APFUCC</a:t>
            </a:r>
            <a:r>
              <a:rPr lang="fr-FR" sz="1900" b="1" dirty="0"/>
              <a:t> </a:t>
            </a:r>
            <a:r>
              <a:rPr lang="fr-FR" sz="1900" dirty="0"/>
              <a:t>fournissent une édition soignée de textes fondateurs en français. Elles sont destinées aux membres de l’APFUCC et à tous les amateurs et amatrices de littératures et d'idées en français. Ces plaquettes sont produites grâce au dévouement du bureau et au travail bénévole des membres de l’Association. Vendues par souscription, elles financent les activités de l’Association. Leur édition commentée par </a:t>
            </a:r>
            <a:r>
              <a:rPr lang="fr-FR" sz="1900" dirty="0" err="1"/>
              <a:t>un.e</a:t>
            </a:r>
            <a:r>
              <a:rPr lang="fr-FR" sz="1900" dirty="0"/>
              <a:t>. spécialiste les destine à l’enseignement.</a:t>
            </a:r>
          </a:p>
          <a:p>
            <a:pPr marL="0" indent="0">
              <a:buNone/>
            </a:pPr>
            <a:r>
              <a:rPr lang="fr-FR" sz="1900" dirty="0"/>
              <a:t>Éditrice en chef des Public’ de l’APFUCC: </a:t>
            </a:r>
            <a:r>
              <a:rPr lang="fr-FR" sz="1900" dirty="0" err="1"/>
              <a:t>Loula</a:t>
            </a:r>
            <a:r>
              <a:rPr lang="fr-FR" sz="1900" dirty="0"/>
              <a:t> </a:t>
            </a:r>
            <a:r>
              <a:rPr lang="fr-FR" sz="1900" dirty="0" err="1"/>
              <a:t>Abd-elrazak</a:t>
            </a:r>
            <a:endParaRPr lang="fr-FR" sz="1900" dirty="0"/>
          </a:p>
          <a:p>
            <a:pPr marL="0" indent="0">
              <a:buNone/>
            </a:pPr>
            <a:endParaRPr lang="en-CA" sz="1900" dirty="0">
              <a:latin typeface="Garamond" pitchFamily="18" charset="0"/>
            </a:endParaRPr>
          </a:p>
          <a:p>
            <a:pPr marL="0" indent="0">
              <a:buNone/>
            </a:pPr>
            <a:r>
              <a:rPr lang="fr-FR" sz="1900" dirty="0"/>
              <a:t>Pour tout autre renseignement allez sur : </a:t>
            </a:r>
            <a:r>
              <a:rPr lang="fr-FR" sz="1900" dirty="0">
                <a:hlinkClick r:id="rId3"/>
              </a:rPr>
              <a:t>http://www.apfucc.net/</a:t>
            </a:r>
            <a:endParaRPr lang="fr-FR" sz="1900" dirty="0"/>
          </a:p>
          <a:p>
            <a:pPr marL="0" indent="0">
              <a:buNone/>
            </a:pPr>
            <a:endParaRPr lang="fr-FR" sz="1900" dirty="0">
              <a:latin typeface="Garamond" pitchFamily="18" charset="0"/>
            </a:endParaRPr>
          </a:p>
          <a:p>
            <a:pPr>
              <a:buNone/>
            </a:pPr>
            <a:endParaRPr lang="en-CA" sz="1900" dirty="0"/>
          </a:p>
          <a:p>
            <a:pPr>
              <a:buNone/>
            </a:pPr>
            <a:endParaRPr lang="fr-FR" sz="1900" dirty="0"/>
          </a:p>
          <a:p>
            <a:pPr>
              <a:buNone/>
            </a:pPr>
            <a:endParaRPr lang="fr-FR" sz="1900" dirty="0"/>
          </a:p>
          <a:p>
            <a:pPr>
              <a:buNone/>
            </a:pPr>
            <a:endParaRPr lang="en-CA" dirty="0"/>
          </a:p>
          <a:p>
            <a:pPr>
              <a:buNone/>
            </a:pPr>
            <a:endParaRPr lang="fr-FR" dirty="0"/>
          </a:p>
        </p:txBody>
      </p:sp>
      <p:pic>
        <p:nvPicPr>
          <p:cNvPr id="7" name="WordPictureWatermark1" descr="APFUCC Logo"/>
          <p:cNvPicPr>
            <a:picLocks noChangeAspect="1" noChangeArrowheads="1"/>
          </p:cNvPicPr>
          <p:nvPr/>
        </p:nvPicPr>
        <p:blipFill>
          <a:blip r:embed="rId4" cstate="print"/>
          <a:srcRect/>
          <a:stretch>
            <a:fillRect/>
          </a:stretch>
        </p:blipFill>
        <p:spPr bwMode="auto">
          <a:xfrm>
            <a:off x="395536" y="404664"/>
            <a:ext cx="1249040" cy="1199971"/>
          </a:xfrm>
          <a:prstGeom prst="rect">
            <a:avLst/>
          </a:prstGeom>
          <a:ln>
            <a:noFill/>
          </a:ln>
          <a:effectLst>
            <a:softEdge rad="112500"/>
          </a:effectLst>
        </p:spPr>
      </p:pic>
      <p:pic>
        <p:nvPicPr>
          <p:cNvPr id="8" name="WordPictureWatermark1" descr="APFUCC Logo"/>
          <p:cNvPicPr>
            <a:picLocks noChangeAspect="1" noChangeArrowheads="1"/>
          </p:cNvPicPr>
          <p:nvPr/>
        </p:nvPicPr>
        <p:blipFill>
          <a:blip r:embed="rId4" cstate="print"/>
          <a:srcRect/>
          <a:stretch>
            <a:fillRect/>
          </a:stretch>
        </p:blipFill>
        <p:spPr bwMode="auto">
          <a:xfrm>
            <a:off x="7524328" y="5301208"/>
            <a:ext cx="1249040" cy="1199971"/>
          </a:xfrm>
          <a:prstGeom prst="rect">
            <a:avLst/>
          </a:prstGeom>
          <a:ln>
            <a:noFill/>
          </a:ln>
          <a:effectLst>
            <a:softEdge rad="112500"/>
          </a:effectLst>
        </p:spPr>
      </p:pic>
      <p:pic>
        <p:nvPicPr>
          <p:cNvPr id="2" name="Image 1">
            <a:extLst>
              <a:ext uri="{FF2B5EF4-FFF2-40B4-BE49-F238E27FC236}">
                <a16:creationId xmlns:a16="http://schemas.microsoft.com/office/drawing/2014/main" id="{22AF44AD-B240-D042-B1AF-7B8E57F91AD4}"/>
              </a:ext>
            </a:extLst>
          </p:cNvPr>
          <p:cNvPicPr>
            <a:picLocks noChangeAspect="1"/>
          </p:cNvPicPr>
          <p:nvPr/>
        </p:nvPicPr>
        <p:blipFill>
          <a:blip r:embed="rId5"/>
          <a:stretch>
            <a:fillRect/>
          </a:stretch>
        </p:blipFill>
        <p:spPr>
          <a:xfrm>
            <a:off x="6243861" y="26292"/>
            <a:ext cx="2900139" cy="113105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3114DC8-77D8-F94A-8983-8D49078A2169}"/>
              </a:ext>
            </a:extLst>
          </p:cNvPr>
          <p:cNvSpPr>
            <a:spLocks noGrp="1"/>
          </p:cNvSpPr>
          <p:nvPr>
            <p:ph idx="1"/>
          </p:nvPr>
        </p:nvSpPr>
        <p:spPr>
          <a:xfrm>
            <a:off x="539552" y="188640"/>
            <a:ext cx="8229600" cy="6743894"/>
          </a:xfrm>
        </p:spPr>
        <p:txBody>
          <a:bodyPr>
            <a:normAutofit fontScale="55000" lnSpcReduction="20000"/>
          </a:bodyPr>
          <a:lstStyle/>
          <a:p>
            <a:pPr marL="0" indent="0">
              <a:buNone/>
            </a:pPr>
            <a:r>
              <a:rPr lang="fr-CA" dirty="0"/>
              <a:t>Nous remercions tous les membres et contributeurs à ce moment d’échange et plus particulièrement :</a:t>
            </a:r>
          </a:p>
          <a:p>
            <a:r>
              <a:rPr lang="fr-CA" dirty="0"/>
              <a:t>Nos trois </a:t>
            </a:r>
            <a:r>
              <a:rPr lang="fr-CA" dirty="0" err="1"/>
              <a:t>invité.e.s</a:t>
            </a:r>
            <a:r>
              <a:rPr lang="fr-CA" dirty="0"/>
              <a:t> d’honneur ;</a:t>
            </a:r>
          </a:p>
          <a:p>
            <a:r>
              <a:rPr lang="fr-CA" dirty="0"/>
              <a:t>Le bureau de l’Association internationale d’étude des littératures et cultures de l’espace francophone (AIELCEF) ;</a:t>
            </a:r>
          </a:p>
          <a:p>
            <a:r>
              <a:rPr lang="fr-CA" dirty="0"/>
              <a:t>Les responsables d’ateliers pour leur aide précieuse dans l’élaboration de ce colloque (par ordre d’atelier) : </a:t>
            </a:r>
            <a:r>
              <a:rPr lang="en-US" dirty="0"/>
              <a:t>Nicholas Hauck, Mathilde Savard-</a:t>
            </a:r>
            <a:r>
              <a:rPr lang="en-US" dirty="0" err="1"/>
              <a:t>Corbeil</a:t>
            </a:r>
            <a:r>
              <a:rPr lang="en-US" dirty="0"/>
              <a:t>,</a:t>
            </a:r>
            <a:r>
              <a:rPr lang="fr-CA" dirty="0"/>
              <a:t> </a:t>
            </a:r>
            <a:r>
              <a:rPr lang="fr-CA" dirty="0" err="1"/>
              <a:t>Rosanne</a:t>
            </a:r>
            <a:r>
              <a:rPr lang="fr-CA" dirty="0"/>
              <a:t> </a:t>
            </a:r>
            <a:r>
              <a:rPr lang="fr-CA" dirty="0" err="1"/>
              <a:t>Abdulla</a:t>
            </a:r>
            <a:r>
              <a:rPr lang="fr-CA" dirty="0"/>
              <a:t>, </a:t>
            </a:r>
            <a:r>
              <a:rPr lang="fr-CA" dirty="0" err="1"/>
              <a:t>Sushma</a:t>
            </a:r>
            <a:r>
              <a:rPr lang="fr-CA" dirty="0"/>
              <a:t> </a:t>
            </a:r>
            <a:r>
              <a:rPr lang="fr-CA" dirty="0" err="1"/>
              <a:t>Dusoworth</a:t>
            </a:r>
            <a:r>
              <a:rPr lang="fr-CA" dirty="0"/>
              <a:t>, Maurice </a:t>
            </a:r>
            <a:r>
              <a:rPr lang="fr-CA" dirty="0" err="1"/>
              <a:t>Tetne</a:t>
            </a:r>
            <a:r>
              <a:rPr lang="fr-CA" dirty="0"/>
              <a:t>, </a:t>
            </a:r>
            <a:r>
              <a:rPr lang="fr-CA" dirty="0" err="1"/>
              <a:t>Douniazed</a:t>
            </a:r>
            <a:r>
              <a:rPr lang="fr-CA" dirty="0"/>
              <a:t> </a:t>
            </a:r>
            <a:r>
              <a:rPr lang="fr-CA" dirty="0" err="1"/>
              <a:t>Ramoul</a:t>
            </a:r>
            <a:r>
              <a:rPr lang="fr-CA" dirty="0"/>
              <a:t>, </a:t>
            </a:r>
            <a:r>
              <a:rPr lang="fr-CA" dirty="0" err="1"/>
              <a:t>Sanda</a:t>
            </a:r>
            <a:r>
              <a:rPr lang="fr-CA" dirty="0"/>
              <a:t> </a:t>
            </a:r>
            <a:r>
              <a:rPr lang="fr-CA" dirty="0" err="1"/>
              <a:t>Badescu</a:t>
            </a:r>
            <a:r>
              <a:rPr lang="fr-CA" dirty="0"/>
              <a:t>, Domenico Cambria, Marion </a:t>
            </a:r>
            <a:r>
              <a:rPr lang="fr-CA" dirty="0" err="1"/>
              <a:t>Ott</a:t>
            </a:r>
            <a:r>
              <a:rPr lang="fr-CA" dirty="0"/>
              <a:t>, Rodolphe Perez, Barbara </a:t>
            </a:r>
            <a:r>
              <a:rPr lang="fr-CA" dirty="0" err="1"/>
              <a:t>Havercroft</a:t>
            </a:r>
            <a:r>
              <a:rPr lang="fr-CA" dirty="0"/>
              <a:t>, Pascal </a:t>
            </a:r>
            <a:r>
              <a:rPr lang="fr-CA" dirty="0" err="1"/>
              <a:t>Michelucci</a:t>
            </a:r>
            <a:r>
              <a:rPr lang="fr-CA" dirty="0"/>
              <a:t>, </a:t>
            </a:r>
            <a:r>
              <a:rPr lang="fr-CA" dirty="0" err="1"/>
              <a:t>Jeri</a:t>
            </a:r>
            <a:r>
              <a:rPr lang="fr-CA" dirty="0"/>
              <a:t> English, Pascal </a:t>
            </a:r>
            <a:r>
              <a:rPr lang="fr-CA" dirty="0" err="1"/>
              <a:t>Riendeau</a:t>
            </a:r>
            <a:r>
              <a:rPr lang="fr-CA" dirty="0"/>
              <a:t>, Élise Lepage, Dominique </a:t>
            </a:r>
            <a:r>
              <a:rPr lang="fr-CA" dirty="0" err="1"/>
              <a:t>Hétu</a:t>
            </a:r>
            <a:r>
              <a:rPr lang="fr-CA" dirty="0"/>
              <a:t>, </a:t>
            </a:r>
            <a:r>
              <a:rPr lang="fr-CA" dirty="0" err="1"/>
              <a:t>Kathryne</a:t>
            </a:r>
            <a:r>
              <a:rPr lang="fr-CA" dirty="0"/>
              <a:t> Fontaine, Johanne Bénard, Svetla </a:t>
            </a:r>
            <a:r>
              <a:rPr lang="fr-CA" dirty="0" err="1"/>
              <a:t>Kaménova</a:t>
            </a:r>
            <a:r>
              <a:rPr lang="fr-CA" dirty="0"/>
              <a:t>, </a:t>
            </a:r>
            <a:r>
              <a:rPr lang="fr-CA" dirty="0" err="1"/>
              <a:t>Hasheem</a:t>
            </a:r>
            <a:r>
              <a:rPr lang="fr-CA" dirty="0"/>
              <a:t> </a:t>
            </a:r>
            <a:r>
              <a:rPr lang="fr-CA" dirty="0" err="1"/>
              <a:t>Hakeem</a:t>
            </a:r>
            <a:r>
              <a:rPr lang="fr-CA" dirty="0"/>
              <a:t>, Caroline </a:t>
            </a:r>
            <a:r>
              <a:rPr lang="fr-CA" dirty="0" err="1"/>
              <a:t>Lebrec</a:t>
            </a:r>
            <a:r>
              <a:rPr lang="fr-CA" dirty="0"/>
              <a:t>, Marie Pascal, Céline </a:t>
            </a:r>
            <a:r>
              <a:rPr lang="fr-CA" dirty="0" err="1"/>
              <a:t>Bonnotte</a:t>
            </a:r>
            <a:r>
              <a:rPr lang="fr-CA" dirty="0"/>
              <a:t>-Hoover et Maria </a:t>
            </a:r>
            <a:r>
              <a:rPr lang="fr-CA" dirty="0" err="1"/>
              <a:t>Petrescu</a:t>
            </a:r>
            <a:r>
              <a:rPr lang="fr-CA" dirty="0"/>
              <a:t> ; </a:t>
            </a:r>
          </a:p>
          <a:p>
            <a:r>
              <a:rPr lang="fr-CA" dirty="0"/>
              <a:t>Les membres qui ont contribué aux divers comités nécessaires au maintien des activités de l’APFUCC : Prix de la meilleure communication présentée lors du colloque par </a:t>
            </a:r>
            <a:r>
              <a:rPr lang="fr-CA" dirty="0" err="1"/>
              <a:t>un.e</a:t>
            </a:r>
            <a:r>
              <a:rPr lang="fr-CA" dirty="0"/>
              <a:t>. jeune </a:t>
            </a:r>
            <a:r>
              <a:rPr lang="fr-CA" dirty="0" err="1"/>
              <a:t>chercheur.e</a:t>
            </a:r>
            <a:r>
              <a:rPr lang="fr-CA" dirty="0"/>
              <a:t>., Prix du meilleur livre de l’année, Bourse Marie-Célie </a:t>
            </a:r>
            <a:r>
              <a:rPr lang="fr-CA" dirty="0" err="1"/>
              <a:t>Agnant</a:t>
            </a:r>
            <a:r>
              <a:rPr lang="fr-CA" dirty="0"/>
              <a:t>, Prix du mérite des cycles supérieurs du Congrès ;</a:t>
            </a:r>
          </a:p>
          <a:p>
            <a:r>
              <a:rPr lang="fr-CA" dirty="0"/>
              <a:t>Nos trois étudiantes bénévoles : Ko </a:t>
            </a:r>
            <a:r>
              <a:rPr lang="fr-CA" dirty="0" err="1"/>
              <a:t>Eun</a:t>
            </a:r>
            <a:r>
              <a:rPr lang="fr-CA" dirty="0"/>
              <a:t> Nancy Um, </a:t>
            </a:r>
            <a:r>
              <a:rPr lang="fr-CA" dirty="0" err="1"/>
              <a:t>Chelsee</a:t>
            </a:r>
            <a:r>
              <a:rPr lang="fr-CA" dirty="0"/>
              <a:t> </a:t>
            </a:r>
            <a:r>
              <a:rPr lang="fr-CA" dirty="0" err="1"/>
              <a:t>Maravilla</a:t>
            </a:r>
            <a:r>
              <a:rPr lang="fr-CA" dirty="0"/>
              <a:t>, </a:t>
            </a:r>
            <a:r>
              <a:rPr lang="fr-CA" dirty="0" err="1"/>
              <a:t>Akisha</a:t>
            </a:r>
            <a:r>
              <a:rPr lang="fr-CA" dirty="0"/>
              <a:t> McKenzie </a:t>
            </a:r>
          </a:p>
          <a:p>
            <a:r>
              <a:rPr lang="fr-CA" dirty="0"/>
              <a:t>Notre coordonnateur et notre </a:t>
            </a:r>
            <a:r>
              <a:rPr lang="fr-CA" dirty="0" err="1"/>
              <a:t>coodonnatrice</a:t>
            </a:r>
            <a:r>
              <a:rPr lang="fr-CA" dirty="0"/>
              <a:t> à York, </a:t>
            </a:r>
            <a:r>
              <a:rPr lang="en-CA" dirty="0" err="1">
                <a:cs typeface="Times New Roman" pitchFamily="18" charset="0"/>
              </a:rPr>
              <a:t>Janusz</a:t>
            </a:r>
            <a:r>
              <a:rPr lang="en-CA" dirty="0">
                <a:cs typeface="Times New Roman" pitchFamily="18" charset="0"/>
              </a:rPr>
              <a:t> </a:t>
            </a:r>
            <a:r>
              <a:rPr lang="en-CA" dirty="0" err="1">
                <a:cs typeface="Times New Roman" pitchFamily="18" charset="0"/>
              </a:rPr>
              <a:t>Przychodzen</a:t>
            </a:r>
            <a:r>
              <a:rPr lang="en-CA" dirty="0">
                <a:cs typeface="Times New Roman" pitchFamily="18" charset="0"/>
              </a:rPr>
              <a:t> et Dominique </a:t>
            </a:r>
            <a:r>
              <a:rPr lang="en-CA" dirty="0" err="1">
                <a:cs typeface="Times New Roman" pitchFamily="18" charset="0"/>
              </a:rPr>
              <a:t>Scheffel-Dunand</a:t>
            </a:r>
            <a:r>
              <a:rPr lang="en-CA" dirty="0">
                <a:cs typeface="Times New Roman" pitchFamily="18" charset="0"/>
              </a:rPr>
              <a:t> ;</a:t>
            </a:r>
            <a:endParaRPr lang="fr-CA" dirty="0"/>
          </a:p>
          <a:p>
            <a:r>
              <a:rPr lang="fr-CA" dirty="0"/>
              <a:t>La Fédération des sciences humaines du Canada pour a contribution financière à plusieurs de nos événements ;</a:t>
            </a:r>
          </a:p>
          <a:p>
            <a:r>
              <a:rPr lang="fr-CA" dirty="0"/>
              <a:t>Le Collège militaire royal du Canada à Kingston pour sa contribution financière à plusieurs de nos activités.</a:t>
            </a:r>
          </a:p>
        </p:txBody>
      </p:sp>
    </p:spTree>
    <p:extLst>
      <p:ext uri="{BB962C8B-B14F-4D97-AF65-F5344CB8AC3E}">
        <p14:creationId xmlns:p14="http://schemas.microsoft.com/office/powerpoint/2010/main" val="206115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375755" y="6396335"/>
            <a:ext cx="439248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fr-FR" sz="1200" b="1" i="0" u="none" strike="noStrike" cap="none" normalizeH="0" baseline="0" dirty="0">
                <a:ln>
                  <a:noFill/>
                </a:ln>
                <a:solidFill>
                  <a:schemeClr val="accent1"/>
                </a:solidFill>
                <a:effectLst/>
                <a:ea typeface="Times New Roman" pitchFamily="18" charset="0"/>
                <a:cs typeface="Times New Roman" pitchFamily="18" charset="0"/>
              </a:rPr>
              <a:t>Pause-café – Devant la salle </a:t>
            </a:r>
            <a:r>
              <a:rPr lang="fr-FR" sz="1200" b="1" dirty="0">
                <a:solidFill>
                  <a:schemeClr val="accent1"/>
                </a:solidFill>
                <a:ea typeface="Times New Roman"/>
                <a:cs typeface="Times New Roman"/>
              </a:rPr>
              <a:t>Ross Building-R S102</a:t>
            </a:r>
            <a:endParaRPr lang="fr-CA" sz="1200" dirty="0">
              <a:solidFill>
                <a:schemeClr val="accent1"/>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a:ln>
                  <a:noFill/>
                </a:ln>
                <a:solidFill>
                  <a:schemeClr val="accent1"/>
                </a:solidFill>
                <a:effectLst/>
                <a:ea typeface="Times New Roman" pitchFamily="18" charset="0"/>
                <a:cs typeface="Times New Roman" pitchFamily="18" charset="0"/>
              </a:rPr>
              <a:t>10h30 – 11h   </a:t>
            </a:r>
            <a:endParaRPr kumimoji="0" lang="fr-FR" sz="1200" b="0" i="0" u="none" strike="noStrike" cap="none" normalizeH="0" baseline="0" dirty="0">
              <a:ln>
                <a:noFill/>
              </a:ln>
              <a:solidFill>
                <a:schemeClr val="accent1"/>
              </a:solidFill>
              <a:effectLst/>
              <a:cs typeface="Arial" pitchFamily="34" charset="0"/>
            </a:endParaRPr>
          </a:p>
        </p:txBody>
      </p:sp>
      <p:sp>
        <p:nvSpPr>
          <p:cNvPr id="2050" name="Rectangle 2"/>
          <p:cNvSpPr>
            <a:spLocks noChangeArrowheads="1"/>
          </p:cNvSpPr>
          <p:nvPr/>
        </p:nvSpPr>
        <p:spPr bwMode="auto">
          <a:xfrm>
            <a:off x="1403648" y="-33931"/>
            <a:ext cx="597666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latin typeface="+mj-lt"/>
                <a:ea typeface="Times New Roman" pitchFamily="18" charset="0"/>
                <a:cs typeface="Iskoola Pota" pitchFamily="18" charset="0"/>
              </a:rPr>
              <a:t>S</a:t>
            </a:r>
            <a:r>
              <a:rPr kumimoji="0" lang="fr-FR" sz="2000" b="1" i="0" u="none" strike="noStrike" cap="none" normalizeH="0" baseline="0" dirty="0">
                <a:ln>
                  <a:noFill/>
                </a:ln>
                <a:solidFill>
                  <a:schemeClr val="tx1"/>
                </a:solidFill>
                <a:effectLst/>
                <a:latin typeface="+mj-lt"/>
                <a:ea typeface="Times New Roman" pitchFamily="18" charset="0"/>
                <a:cs typeface="Iskoola Pota" pitchFamily="18" charset="0"/>
              </a:rPr>
              <a:t>amedi 27 mai</a:t>
            </a:r>
          </a:p>
        </p:txBody>
      </p:sp>
      <p:graphicFrame>
        <p:nvGraphicFramePr>
          <p:cNvPr id="14" name="Table 13"/>
          <p:cNvGraphicFramePr>
            <a:graphicFrameLocks noGrp="1"/>
          </p:cNvGraphicFramePr>
          <p:nvPr>
            <p:extLst>
              <p:ext uri="{D42A27DB-BD31-4B8C-83A1-F6EECF244321}">
                <p14:modId xmlns:p14="http://schemas.microsoft.com/office/powerpoint/2010/main" val="1721732483"/>
              </p:ext>
            </p:extLst>
          </p:nvPr>
        </p:nvGraphicFramePr>
        <p:xfrm>
          <a:off x="251011" y="457200"/>
          <a:ext cx="8892989" cy="5636402"/>
        </p:xfrm>
        <a:graphic>
          <a:graphicData uri="http://schemas.openxmlformats.org/drawingml/2006/table">
            <a:tbl>
              <a:tblPr/>
              <a:tblGrid>
                <a:gridCol w="2286255">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2214246">
                  <a:extLst>
                    <a:ext uri="{9D8B030D-6E8A-4147-A177-3AD203B41FA5}">
                      <a16:colId xmlns:a16="http://schemas.microsoft.com/office/drawing/2014/main" val="171292769"/>
                    </a:ext>
                  </a:extLst>
                </a:gridCol>
              </a:tblGrid>
              <a:tr h="1085087">
                <a:tc>
                  <a:txBody>
                    <a:bodyPr/>
                    <a:lstStyle/>
                    <a:p>
                      <a:pPr algn="ctr">
                        <a:spcAft>
                          <a:spcPts val="300"/>
                        </a:spcAft>
                      </a:pPr>
                      <a:r>
                        <a:rPr lang="fr-FR" sz="1400" b="1" dirty="0">
                          <a:latin typeface="+mn-lt"/>
                          <a:ea typeface="Times New Roman"/>
                          <a:cs typeface="Iskoola Pota" pitchFamily="18" charset="0"/>
                        </a:rPr>
                        <a:t>Atelier 10</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dirty="0">
                          <a:latin typeface="+mn-lt"/>
                          <a:ea typeface="Times New Roman"/>
                          <a:cs typeface="Iskoola Pota" pitchFamily="18" charset="0"/>
                        </a:rPr>
                        <a:t>Guerre et fiction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Iskoola Pota" pitchFamily="18" charset="0"/>
                        </a:rPr>
                        <a:t>Atelier 1</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dirty="0">
                          <a:latin typeface="+mn-lt"/>
                          <a:ea typeface="Times New Roman"/>
                          <a:cs typeface="Iskoola Pota" pitchFamily="18" charset="0"/>
                        </a:rPr>
                        <a:t>Rencontrer l’art : genres littéraires et expériences esthétiques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Iskoola Pota" pitchFamily="18" charset="0"/>
                        </a:rPr>
                        <a:t>Atelier 11</a:t>
                      </a:r>
                    </a:p>
                    <a:p>
                      <a:pPr algn="ctr">
                        <a:spcAft>
                          <a:spcPts val="300"/>
                        </a:spcAft>
                      </a:pPr>
                      <a:r>
                        <a:rPr lang="fr-FR" sz="1300" b="1" dirty="0">
                          <a:latin typeface="+mn-lt"/>
                          <a:ea typeface="Times New Roman"/>
                          <a:cs typeface="Iskoola Pota" pitchFamily="18" charset="0"/>
                        </a:rPr>
                        <a:t>Interrogations autour de la phonétique corrective : quel paradigme pour la didactique de la prononciation?</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Iskoola Pota" pitchFamily="18" charset="0"/>
                        </a:rPr>
                        <a:t>Atelier 14</a:t>
                      </a:r>
                    </a:p>
                    <a:p>
                      <a:pPr algn="ctr">
                        <a:spcAft>
                          <a:spcPts val="300"/>
                        </a:spcAft>
                      </a:pPr>
                      <a:r>
                        <a:rPr lang="fr-FR" sz="1400" b="1" dirty="0">
                          <a:latin typeface="+mn-lt"/>
                          <a:ea typeface="Times New Roman"/>
                          <a:cs typeface="Iskoola Pota" pitchFamily="18" charset="0"/>
                        </a:rPr>
                        <a:t>Communications libres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4551315">
                <a:tc>
                  <a:txBody>
                    <a:bodyPr/>
                    <a:lstStyle/>
                    <a:p>
                      <a:pPr algn="ctr">
                        <a:spcAft>
                          <a:spcPts val="0"/>
                        </a:spcAft>
                      </a:pPr>
                      <a:r>
                        <a:rPr lang="fr-FR" sz="1100" b="1" dirty="0">
                          <a:latin typeface="+mn-lt"/>
                          <a:ea typeface="Times New Roman"/>
                          <a:cs typeface="Times New Roman"/>
                        </a:rPr>
                        <a:t>Ross Building-R S105</a:t>
                      </a:r>
                    </a:p>
                    <a:p>
                      <a:pPr algn="ctr">
                        <a:spcAft>
                          <a:spcPts val="0"/>
                        </a:spcAft>
                      </a:pPr>
                      <a:r>
                        <a:rPr lang="fr-FR" sz="1100" b="1" dirty="0">
                          <a:latin typeface="+mn-lt"/>
                          <a:ea typeface="Times New Roman"/>
                          <a:cs typeface="Times New Roman"/>
                        </a:rPr>
                        <a:t>9h00 – 10h30</a:t>
                      </a:r>
                    </a:p>
                    <a:p>
                      <a:pPr>
                        <a:spcAft>
                          <a:spcPts val="0"/>
                        </a:spcAft>
                      </a:pPr>
                      <a:endParaRPr lang="fr-FR" sz="8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b="0" dirty="0" err="1">
                          <a:latin typeface="+mn-lt"/>
                          <a:ea typeface="Times New Roman"/>
                          <a:cs typeface="Times New Roman"/>
                        </a:rPr>
                        <a:t>Kathryne</a:t>
                      </a:r>
                      <a:r>
                        <a:rPr lang="fr-FR" sz="1100" b="0" dirty="0">
                          <a:latin typeface="+mn-lt"/>
                          <a:ea typeface="Times New Roman"/>
                          <a:cs typeface="Times New Roman"/>
                        </a:rPr>
                        <a:t> Fontaine</a:t>
                      </a:r>
                      <a:endParaRPr lang="fr-FR" sz="1100" b="0" dirty="0">
                        <a:solidFill>
                          <a:srgbClr val="000000"/>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 </a:t>
                      </a:r>
                      <a:r>
                        <a:rPr lang="fr-FR" sz="1100" b="0" dirty="0">
                          <a:latin typeface="+mn-lt"/>
                          <a:ea typeface="Times New Roman"/>
                          <a:cs typeface="Times New Roman"/>
                        </a:rPr>
                        <a:t>: </a:t>
                      </a:r>
                      <a:r>
                        <a:rPr lang="fr-FR" sz="1100" dirty="0">
                          <a:latin typeface="+mn-lt"/>
                          <a:ea typeface="Times New Roman"/>
                          <a:cs typeface="Times New Roman"/>
                        </a:rPr>
                        <a:t>Transmission 1</a:t>
                      </a:r>
                    </a:p>
                    <a:p>
                      <a:pPr marL="0" marR="0" indent="0" algn="l" defTabSz="914400" rtl="0" eaLnBrk="1" fontAlgn="auto" latinLnBrk="0" hangingPunct="1">
                        <a:lnSpc>
                          <a:spcPct val="100000"/>
                        </a:lnSpc>
                        <a:spcBef>
                          <a:spcPts val="0"/>
                        </a:spcBef>
                        <a:spcAft>
                          <a:spcPts val="0"/>
                        </a:spcAft>
                        <a:buClrTx/>
                        <a:buSzTx/>
                        <a:buFontTx/>
                        <a:buNone/>
                        <a:tabLst>
                          <a:tab pos="325755" algn="l"/>
                        </a:tabLst>
                        <a:defRPr/>
                      </a:pPr>
                      <a:endParaRPr lang="fr-FR" sz="800" b="0" dirty="0">
                        <a:solidFill>
                          <a:srgbClr val="000000"/>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tab pos="325755" algn="l"/>
                        </a:tabLst>
                        <a:defRPr/>
                      </a:pPr>
                      <a:r>
                        <a:rPr lang="fr-FR" sz="1100" b="1" dirty="0" err="1">
                          <a:solidFill>
                            <a:srgbClr val="000000"/>
                          </a:solidFill>
                          <a:latin typeface="+mn-lt"/>
                          <a:ea typeface="Times New Roman"/>
                          <a:cs typeface="Times New Roman"/>
                        </a:rPr>
                        <a:t>Doherti</a:t>
                      </a:r>
                      <a:r>
                        <a:rPr lang="fr-FR" sz="1100" b="1" dirty="0">
                          <a:solidFill>
                            <a:srgbClr val="000000"/>
                          </a:solidFill>
                          <a:latin typeface="+mn-lt"/>
                          <a:ea typeface="Times New Roman"/>
                          <a:cs typeface="Times New Roman"/>
                        </a:rPr>
                        <a:t> </a:t>
                      </a:r>
                      <a:r>
                        <a:rPr lang="fr-FR" sz="1100" b="1" dirty="0" err="1">
                          <a:solidFill>
                            <a:srgbClr val="000000"/>
                          </a:solidFill>
                          <a:latin typeface="+mn-lt"/>
                          <a:ea typeface="Times New Roman"/>
                          <a:cs typeface="Times New Roman"/>
                        </a:rPr>
                        <a:t>Juvet</a:t>
                      </a:r>
                      <a:r>
                        <a:rPr lang="fr-FR" sz="1100" b="1" dirty="0">
                          <a:solidFill>
                            <a:srgbClr val="000000"/>
                          </a:solidFill>
                          <a:latin typeface="+mn-lt"/>
                          <a:ea typeface="Times New Roman"/>
                          <a:cs typeface="Times New Roman"/>
                        </a:rPr>
                        <a:t> </a:t>
                      </a:r>
                      <a:r>
                        <a:rPr lang="fr-FR" sz="1100" b="1" dirty="0" err="1">
                          <a:solidFill>
                            <a:srgbClr val="000000"/>
                          </a:solidFill>
                          <a:latin typeface="+mn-lt"/>
                          <a:ea typeface="Times New Roman"/>
                          <a:cs typeface="Times New Roman"/>
                        </a:rPr>
                        <a:t>Nguiebe</a:t>
                      </a:r>
                      <a:r>
                        <a:rPr lang="fr-FR" sz="1100" b="1" dirty="0">
                          <a:solidFill>
                            <a:srgbClr val="000000"/>
                          </a:solidFill>
                          <a:latin typeface="+mn-lt"/>
                          <a:ea typeface="Times New Roman"/>
                          <a:cs typeface="Times New Roman"/>
                        </a:rPr>
                        <a:t>, Sciences Po, Bordeaux</a:t>
                      </a:r>
                      <a:r>
                        <a:rPr lang="fr-FR" sz="1100" b="0" dirty="0">
                          <a:solidFill>
                            <a:srgbClr val="000000"/>
                          </a:solidFill>
                          <a:latin typeface="+mn-lt"/>
                          <a:ea typeface="Times New Roman"/>
                          <a:cs typeface="Times New Roman"/>
                        </a:rPr>
                        <a:t>, Mémoire oubliée, histoire réécrite des soldats noirs-américains de la Première Guerre mondiale dans le roman graphique </a:t>
                      </a:r>
                      <a:r>
                        <a:rPr lang="fr-FR" sz="1100" b="0" i="1" dirty="0">
                          <a:solidFill>
                            <a:srgbClr val="000000"/>
                          </a:solidFill>
                          <a:latin typeface="+mn-lt"/>
                          <a:ea typeface="Times New Roman"/>
                          <a:cs typeface="Times New Roman"/>
                        </a:rPr>
                        <a:t>Les Harlem </a:t>
                      </a:r>
                      <a:r>
                        <a:rPr lang="fr-FR" sz="1100" b="0" i="1" dirty="0" err="1">
                          <a:solidFill>
                            <a:srgbClr val="000000"/>
                          </a:solidFill>
                          <a:latin typeface="+mn-lt"/>
                          <a:ea typeface="Times New Roman"/>
                          <a:cs typeface="Times New Roman"/>
                        </a:rPr>
                        <a:t>Hillfighters</a:t>
                      </a:r>
                      <a:r>
                        <a:rPr lang="fr-FR" sz="1100" b="0" i="1" dirty="0">
                          <a:solidFill>
                            <a:srgbClr val="000000"/>
                          </a:solidFill>
                          <a:latin typeface="+mn-lt"/>
                          <a:ea typeface="Times New Roman"/>
                          <a:cs typeface="Times New Roman"/>
                        </a:rPr>
                        <a:t> </a:t>
                      </a:r>
                      <a:r>
                        <a:rPr lang="fr-FR" sz="1100" b="0" dirty="0">
                          <a:solidFill>
                            <a:srgbClr val="000000"/>
                          </a:solidFill>
                          <a:latin typeface="+mn-lt"/>
                          <a:ea typeface="Times New Roman"/>
                          <a:cs typeface="Times New Roman"/>
                        </a:rPr>
                        <a:t>de Max Brooks </a:t>
                      </a:r>
                    </a:p>
                    <a:p>
                      <a:pPr marL="0" marR="0" indent="0" algn="l" defTabSz="914400" rtl="0" eaLnBrk="1" fontAlgn="auto" latinLnBrk="0" hangingPunct="1">
                        <a:lnSpc>
                          <a:spcPct val="100000"/>
                        </a:lnSpc>
                        <a:spcBef>
                          <a:spcPts val="0"/>
                        </a:spcBef>
                        <a:spcAft>
                          <a:spcPts val="0"/>
                        </a:spcAft>
                        <a:buClrTx/>
                        <a:buSzTx/>
                        <a:buFontTx/>
                        <a:buNone/>
                        <a:tabLst>
                          <a:tab pos="325755" algn="l"/>
                        </a:tabLst>
                        <a:defRPr/>
                      </a:pPr>
                      <a:endParaRPr lang="fr-FR" sz="800" b="0" dirty="0">
                        <a:solidFill>
                          <a:srgbClr val="000000"/>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tab pos="325755" algn="l"/>
                        </a:tabLst>
                        <a:defRPr/>
                      </a:pPr>
                      <a:r>
                        <a:rPr lang="fr-FR" sz="1100" b="1" dirty="0">
                          <a:solidFill>
                            <a:srgbClr val="000000"/>
                          </a:solidFill>
                          <a:latin typeface="+mn-lt"/>
                          <a:ea typeface="Times New Roman"/>
                          <a:cs typeface="Times New Roman"/>
                        </a:rPr>
                        <a:t>Alexandra </a:t>
                      </a:r>
                      <a:r>
                        <a:rPr lang="fr-FR" sz="1100" b="1" dirty="0" err="1">
                          <a:solidFill>
                            <a:srgbClr val="000000"/>
                          </a:solidFill>
                          <a:latin typeface="+mn-lt"/>
                          <a:ea typeface="Times New Roman"/>
                          <a:cs typeface="Times New Roman"/>
                        </a:rPr>
                        <a:t>Moskovitch</a:t>
                      </a:r>
                      <a:r>
                        <a:rPr lang="fr-FR" sz="1100" b="1" dirty="0">
                          <a:solidFill>
                            <a:srgbClr val="000000"/>
                          </a:solidFill>
                          <a:latin typeface="+mn-lt"/>
                          <a:ea typeface="Times New Roman"/>
                          <a:cs typeface="Times New Roman"/>
                        </a:rPr>
                        <a:t>, Université McMaster, </a:t>
                      </a:r>
                      <a:r>
                        <a:rPr lang="fr-FR" sz="1100" b="0" dirty="0">
                          <a:solidFill>
                            <a:srgbClr val="000000"/>
                          </a:solidFill>
                          <a:latin typeface="+mn-lt"/>
                          <a:ea typeface="Times New Roman"/>
                          <a:cs typeface="Times New Roman"/>
                        </a:rPr>
                        <a:t>La transmission intergénérationnelle dans </a:t>
                      </a:r>
                      <a:r>
                        <a:rPr lang="fr-FR" sz="1100" b="0" i="1" dirty="0">
                          <a:solidFill>
                            <a:srgbClr val="000000"/>
                          </a:solidFill>
                          <a:latin typeface="+mn-lt"/>
                          <a:ea typeface="Times New Roman"/>
                          <a:cs typeface="Times New Roman"/>
                        </a:rPr>
                        <a:t>Le Testament français</a:t>
                      </a:r>
                      <a:r>
                        <a:rPr lang="fr-FR" sz="1100" b="0" dirty="0">
                          <a:solidFill>
                            <a:srgbClr val="000000"/>
                          </a:solidFill>
                          <a:latin typeface="+mn-lt"/>
                          <a:ea typeface="Times New Roman"/>
                          <a:cs typeface="Times New Roman"/>
                        </a:rPr>
                        <a:t> et </a:t>
                      </a:r>
                      <a:r>
                        <a:rPr lang="fr-FR" sz="1100" b="0" i="1" dirty="0">
                          <a:solidFill>
                            <a:srgbClr val="000000"/>
                          </a:solidFill>
                          <a:latin typeface="+mn-lt"/>
                          <a:ea typeface="Times New Roman"/>
                          <a:cs typeface="Times New Roman"/>
                        </a:rPr>
                        <a:t>La Vie d’un homme inconnu </a:t>
                      </a:r>
                      <a:r>
                        <a:rPr lang="fr-FR" sz="1100" b="0" dirty="0">
                          <a:solidFill>
                            <a:srgbClr val="000000"/>
                          </a:solidFill>
                          <a:latin typeface="+mn-lt"/>
                          <a:ea typeface="Times New Roman"/>
                          <a:cs typeface="Times New Roman"/>
                        </a:rPr>
                        <a:t>d’Andreï </a:t>
                      </a:r>
                      <a:r>
                        <a:rPr lang="fr-FR" sz="1100" b="0" dirty="0" err="1">
                          <a:solidFill>
                            <a:srgbClr val="000000"/>
                          </a:solidFill>
                          <a:latin typeface="+mn-lt"/>
                          <a:ea typeface="Times New Roman"/>
                          <a:cs typeface="Times New Roman"/>
                        </a:rPr>
                        <a:t>Makine</a:t>
                      </a:r>
                      <a:r>
                        <a:rPr lang="fr-FR" sz="1100" b="0" dirty="0">
                          <a:solidFill>
                            <a:srgbClr val="000000"/>
                          </a:solidFill>
                          <a:latin typeface="+mn-lt"/>
                          <a:ea typeface="Times New Roman"/>
                          <a:cs typeface="Times New Roman"/>
                        </a:rPr>
                        <a:t> : un outil de survie  </a:t>
                      </a:r>
                    </a:p>
                    <a:p>
                      <a:pPr marL="0" marR="0" indent="0" algn="l" defTabSz="914400" rtl="0" eaLnBrk="1" fontAlgn="auto" latinLnBrk="0" hangingPunct="1">
                        <a:lnSpc>
                          <a:spcPct val="100000"/>
                        </a:lnSpc>
                        <a:spcBef>
                          <a:spcPts val="0"/>
                        </a:spcBef>
                        <a:spcAft>
                          <a:spcPts val="0"/>
                        </a:spcAft>
                        <a:buClrTx/>
                        <a:buSzTx/>
                        <a:buFontTx/>
                        <a:buNone/>
                        <a:tabLst>
                          <a:tab pos="325755" algn="l"/>
                        </a:tabLst>
                        <a:defRPr/>
                      </a:pPr>
                      <a:endParaRPr lang="fr-FR" sz="800" b="0" dirty="0">
                        <a:solidFill>
                          <a:srgbClr val="000000"/>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tab pos="325755" algn="l"/>
                        </a:tabLst>
                        <a:defRPr/>
                      </a:pPr>
                      <a:r>
                        <a:rPr lang="fr-FR" sz="1100" b="1" dirty="0">
                          <a:solidFill>
                            <a:srgbClr val="000000"/>
                          </a:solidFill>
                          <a:latin typeface="+mn-lt"/>
                          <a:ea typeface="Times New Roman"/>
                          <a:cs typeface="Times New Roman"/>
                        </a:rPr>
                        <a:t>Lucie Jammes, Université de Polynésie française, </a:t>
                      </a:r>
                      <a:r>
                        <a:rPr lang="fr-FR" sz="1100" b="0" dirty="0">
                          <a:solidFill>
                            <a:srgbClr val="000000"/>
                          </a:solidFill>
                          <a:latin typeface="+mn-lt"/>
                          <a:ea typeface="Times New Roman"/>
                          <a:cs typeface="Times New Roman"/>
                        </a:rPr>
                        <a:t>‘’Story-</a:t>
                      </a:r>
                      <a:r>
                        <a:rPr lang="fr-FR" sz="1100" b="0" dirty="0" err="1">
                          <a:solidFill>
                            <a:srgbClr val="000000"/>
                          </a:solidFill>
                          <a:latin typeface="+mn-lt"/>
                          <a:ea typeface="Times New Roman"/>
                          <a:cs typeface="Times New Roman"/>
                        </a:rPr>
                        <a:t>truth</a:t>
                      </a:r>
                      <a:r>
                        <a:rPr lang="fr-FR" sz="1100" b="0" dirty="0">
                          <a:solidFill>
                            <a:srgbClr val="000000"/>
                          </a:solidFill>
                          <a:latin typeface="+mn-lt"/>
                          <a:ea typeface="Times New Roman"/>
                          <a:cs typeface="Times New Roman"/>
                        </a:rPr>
                        <a:t>’’ : Le narrateur menteur ou l’importance de la vérité fictionnelle dans </a:t>
                      </a:r>
                      <a:r>
                        <a:rPr lang="fr-FR" sz="1100" b="0" i="1" dirty="0">
                          <a:solidFill>
                            <a:srgbClr val="000000"/>
                          </a:solidFill>
                          <a:latin typeface="+mn-lt"/>
                          <a:ea typeface="Times New Roman"/>
                          <a:cs typeface="Times New Roman"/>
                        </a:rPr>
                        <a:t>The </a:t>
                      </a:r>
                      <a:r>
                        <a:rPr lang="fr-FR" sz="1100" b="0" i="1" dirty="0" err="1">
                          <a:solidFill>
                            <a:srgbClr val="000000"/>
                          </a:solidFill>
                          <a:latin typeface="+mn-lt"/>
                          <a:ea typeface="Times New Roman"/>
                          <a:cs typeface="Times New Roman"/>
                        </a:rPr>
                        <a:t>Things</a:t>
                      </a:r>
                      <a:r>
                        <a:rPr lang="fr-FR" sz="1100" b="0" i="1" dirty="0">
                          <a:solidFill>
                            <a:srgbClr val="000000"/>
                          </a:solidFill>
                          <a:latin typeface="+mn-lt"/>
                          <a:ea typeface="Times New Roman"/>
                          <a:cs typeface="Times New Roman"/>
                        </a:rPr>
                        <a:t> </a:t>
                      </a:r>
                      <a:r>
                        <a:rPr lang="fr-FR" sz="1100" b="0" i="1" dirty="0" err="1">
                          <a:solidFill>
                            <a:srgbClr val="000000"/>
                          </a:solidFill>
                          <a:latin typeface="+mn-lt"/>
                          <a:ea typeface="Times New Roman"/>
                          <a:cs typeface="Times New Roman"/>
                        </a:rPr>
                        <a:t>They</a:t>
                      </a:r>
                      <a:r>
                        <a:rPr lang="fr-FR" sz="1100" b="0" i="1" dirty="0">
                          <a:solidFill>
                            <a:srgbClr val="000000"/>
                          </a:solidFill>
                          <a:latin typeface="+mn-lt"/>
                          <a:ea typeface="Times New Roman"/>
                          <a:cs typeface="Times New Roman"/>
                        </a:rPr>
                        <a:t> </a:t>
                      </a:r>
                      <a:r>
                        <a:rPr lang="fr-FR" sz="1100" b="0" i="1" dirty="0" err="1">
                          <a:solidFill>
                            <a:srgbClr val="000000"/>
                          </a:solidFill>
                          <a:latin typeface="+mn-lt"/>
                          <a:ea typeface="Times New Roman"/>
                          <a:cs typeface="Times New Roman"/>
                        </a:rPr>
                        <a:t>Carried</a:t>
                      </a:r>
                      <a:r>
                        <a:rPr lang="fr-FR" sz="1100" b="0" dirty="0">
                          <a:solidFill>
                            <a:srgbClr val="000000"/>
                          </a:solidFill>
                          <a:latin typeface="+mn-lt"/>
                          <a:ea typeface="Times New Roman"/>
                          <a:cs typeface="Times New Roman"/>
                        </a:rPr>
                        <a:t>, de Tim O’Brien – en ligne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latin typeface="+mn-lt"/>
                          <a:ea typeface="Times New Roman"/>
                          <a:cs typeface="Times New Roman"/>
                        </a:rPr>
                        <a:t>Ross Building-R S128</a:t>
                      </a:r>
                    </a:p>
                    <a:p>
                      <a:pPr algn="ctr">
                        <a:spcAft>
                          <a:spcPts val="0"/>
                        </a:spcAft>
                      </a:pPr>
                      <a:r>
                        <a:rPr lang="fr-FR" sz="1100" b="1" dirty="0">
                          <a:latin typeface="+mn-lt"/>
                          <a:ea typeface="Times New Roman"/>
                          <a:cs typeface="Times New Roman"/>
                        </a:rPr>
                        <a:t> 9h00– 10h30</a:t>
                      </a:r>
                    </a:p>
                    <a:p>
                      <a:pPr>
                        <a:spcAft>
                          <a:spcPts val="0"/>
                        </a:spcAft>
                      </a:pPr>
                      <a:endParaRPr lang="fr-FR"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 Nicholas </a:t>
                      </a:r>
                      <a:r>
                        <a:rPr lang="fr-FR" sz="1100" b="0" dirty="0" err="1">
                          <a:latin typeface="+mn-lt"/>
                          <a:ea typeface="Times New Roman"/>
                          <a:cs typeface="Times New Roman"/>
                        </a:rPr>
                        <a:t>Hauck</a:t>
                      </a:r>
                      <a:r>
                        <a:rPr lang="fr-FR" sz="1100" b="0" dirty="0">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 </a:t>
                      </a:r>
                      <a:r>
                        <a:rPr lang="fr-FR" sz="1100" b="0" dirty="0">
                          <a:latin typeface="+mn-lt"/>
                          <a:ea typeface="Times New Roman"/>
                          <a:cs typeface="Times New Roman"/>
                        </a:rPr>
                        <a:t>: Découvrir l’art, raconter l’autre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Tara </a:t>
                      </a:r>
                      <a:r>
                        <a:rPr lang="fr-FR" sz="1100" b="1" dirty="0" err="1">
                          <a:latin typeface="+mn-lt"/>
                          <a:ea typeface="Times New Roman"/>
                          <a:cs typeface="Times New Roman"/>
                        </a:rPr>
                        <a:t>Collington</a:t>
                      </a:r>
                      <a:r>
                        <a:rPr lang="fr-FR" sz="1100" b="1" dirty="0">
                          <a:latin typeface="+mn-lt"/>
                          <a:ea typeface="Times New Roman"/>
                          <a:cs typeface="Times New Roman"/>
                        </a:rPr>
                        <a:t>, </a:t>
                      </a:r>
                      <a:r>
                        <a:rPr lang="fr-FR" sz="1100" b="1" dirty="0" err="1">
                          <a:latin typeface="+mn-lt"/>
                          <a:ea typeface="Times New Roman"/>
                          <a:cs typeface="Times New Roman"/>
                        </a:rPr>
                        <a:t>University</a:t>
                      </a:r>
                      <a:r>
                        <a:rPr lang="fr-FR" sz="1100" b="1" dirty="0">
                          <a:latin typeface="+mn-lt"/>
                          <a:ea typeface="Times New Roman"/>
                          <a:cs typeface="Times New Roman"/>
                        </a:rPr>
                        <a:t> of Waterloo, </a:t>
                      </a:r>
                      <a:r>
                        <a:rPr lang="fr-FR" sz="1100" b="0" dirty="0">
                          <a:latin typeface="+mn-lt"/>
                          <a:ea typeface="Times New Roman"/>
                          <a:cs typeface="Times New Roman"/>
                        </a:rPr>
                        <a:t>« La clef de ce voyage » : Rencontres avec l’esthétique japonaise dans </a:t>
                      </a:r>
                      <a:r>
                        <a:rPr lang="fr-FR" sz="1100" b="0" i="1" dirty="0">
                          <a:latin typeface="+mn-lt"/>
                          <a:ea typeface="Times New Roman"/>
                          <a:cs typeface="Times New Roman"/>
                        </a:rPr>
                        <a:t>Kyoto Song </a:t>
                      </a:r>
                      <a:r>
                        <a:rPr lang="fr-FR" sz="1100" b="0" dirty="0">
                          <a:latin typeface="+mn-lt"/>
                          <a:ea typeface="Times New Roman"/>
                          <a:cs typeface="Times New Roman"/>
                        </a:rPr>
                        <a:t>de Colette </a:t>
                      </a:r>
                      <a:r>
                        <a:rPr lang="fr-FR" sz="1100" b="0" dirty="0" err="1">
                          <a:latin typeface="+mn-lt"/>
                          <a:ea typeface="Times New Roman"/>
                          <a:cs typeface="Times New Roman"/>
                        </a:rPr>
                        <a:t>Fellous</a:t>
                      </a:r>
                      <a:r>
                        <a:rPr lang="fr-FR" sz="1100" b="0" dirty="0">
                          <a:latin typeface="+mn-lt"/>
                          <a:ea typeface="Times New Roman"/>
                          <a:cs typeface="Times New Roman"/>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Mathilde Savard-Corbeil, </a:t>
                      </a:r>
                      <a:r>
                        <a:rPr lang="fr-FR" sz="1100" b="1" dirty="0" err="1">
                          <a:latin typeface="+mn-lt"/>
                          <a:ea typeface="Times New Roman"/>
                          <a:cs typeface="Times New Roman"/>
                        </a:rPr>
                        <a:t>University</a:t>
                      </a:r>
                      <a:r>
                        <a:rPr lang="fr-FR" sz="1100" b="1" dirty="0">
                          <a:latin typeface="+mn-lt"/>
                          <a:ea typeface="Times New Roman"/>
                          <a:cs typeface="Times New Roman"/>
                        </a:rPr>
                        <a:t> of New Brunswick, </a:t>
                      </a:r>
                      <a:r>
                        <a:rPr lang="fr-FR" sz="1100" b="0" dirty="0">
                          <a:latin typeface="+mn-lt"/>
                          <a:ea typeface="Times New Roman"/>
                          <a:cs typeface="Times New Roman"/>
                        </a:rPr>
                        <a:t>Niki de Saint </a:t>
                      </a:r>
                      <a:r>
                        <a:rPr lang="fr-FR" sz="1100" b="0" dirty="0" err="1">
                          <a:latin typeface="+mn-lt"/>
                          <a:ea typeface="Times New Roman"/>
                          <a:cs typeface="Times New Roman"/>
                        </a:rPr>
                        <a:t>Phalle</a:t>
                      </a:r>
                      <a:r>
                        <a:rPr lang="fr-FR" sz="1100" b="0" dirty="0">
                          <a:latin typeface="+mn-lt"/>
                          <a:ea typeface="Times New Roman"/>
                          <a:cs typeface="Times New Roman"/>
                        </a:rPr>
                        <a:t>, de l’exofiction à l’</a:t>
                      </a:r>
                      <a:r>
                        <a:rPr lang="fr-FR" sz="1100" b="0" dirty="0" err="1">
                          <a:latin typeface="+mn-lt"/>
                          <a:ea typeface="Times New Roman"/>
                          <a:cs typeface="Times New Roman"/>
                        </a:rPr>
                        <a:t>autothéorie</a:t>
                      </a: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Faten</a:t>
                      </a:r>
                      <a:r>
                        <a:rPr lang="fr-FR" sz="1100" b="1" dirty="0">
                          <a:latin typeface="+mn-lt"/>
                          <a:ea typeface="Times New Roman"/>
                          <a:cs typeface="Times New Roman"/>
                        </a:rPr>
                        <a:t> Ben Ali, Institut Préparatoire aux Études Littéraires et de Sciences Humaines de Tunis (IPELSHT), </a:t>
                      </a:r>
                      <a:r>
                        <a:rPr lang="fr-FR" sz="1100" b="0" dirty="0">
                          <a:latin typeface="+mn-lt"/>
                          <a:ea typeface="Times New Roman"/>
                          <a:cs typeface="Times New Roman"/>
                        </a:rPr>
                        <a:t>Quand l’œuvre d’art fait corps avec le texte : l’ekphrasis dans les œuvres littéraires de Colette </a:t>
                      </a:r>
                      <a:r>
                        <a:rPr lang="fr-FR" sz="1100" b="0" dirty="0" err="1">
                          <a:latin typeface="+mn-lt"/>
                          <a:ea typeface="Times New Roman"/>
                          <a:cs typeface="Times New Roman"/>
                        </a:rPr>
                        <a:t>Fellous</a:t>
                      </a:r>
                      <a:endParaRPr lang="fr-FR" sz="1100" b="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100" b="1" dirty="0">
                          <a:latin typeface="+mn-lt"/>
                          <a:ea typeface="Times New Roman"/>
                          <a:cs typeface="Times New Roman"/>
                        </a:rPr>
                        <a:t>Ross Building-R S104</a:t>
                      </a:r>
                    </a:p>
                    <a:p>
                      <a:pPr algn="ctr">
                        <a:lnSpc>
                          <a:spcPct val="100000"/>
                        </a:lnSpc>
                        <a:spcAft>
                          <a:spcPts val="0"/>
                        </a:spcAft>
                      </a:pPr>
                      <a:r>
                        <a:rPr lang="fr-FR" sz="1100" b="1" dirty="0">
                          <a:latin typeface="+mn-lt"/>
                          <a:ea typeface="Times New Roman"/>
                          <a:cs typeface="Times New Roman"/>
                        </a:rPr>
                        <a:t>9h00 – 10h30</a:t>
                      </a:r>
                    </a:p>
                    <a:p>
                      <a:pPr>
                        <a:lnSpc>
                          <a:spcPct val="100000"/>
                        </a:lnSpc>
                        <a:spcAft>
                          <a:spcPts val="0"/>
                        </a:spcAft>
                      </a:pPr>
                      <a:endParaRPr lang="fr-FR" sz="1100" dirty="0">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b="0" dirty="0">
                          <a:solidFill>
                            <a:schemeClr val="tx1"/>
                          </a:solidFill>
                          <a:latin typeface="+mn-lt"/>
                          <a:ea typeface="Times New Roman"/>
                          <a:cs typeface="Times New Roman"/>
                        </a:rPr>
                        <a:t> Nadine de </a:t>
                      </a:r>
                      <a:r>
                        <a:rPr lang="fr-FR" sz="1100" b="0" dirty="0" err="1">
                          <a:solidFill>
                            <a:schemeClr val="tx1"/>
                          </a:solidFill>
                          <a:latin typeface="+mn-lt"/>
                          <a:ea typeface="Times New Roman"/>
                          <a:cs typeface="Times New Roman"/>
                        </a:rPr>
                        <a:t>Moras</a:t>
                      </a:r>
                      <a:endParaRPr lang="fr-FR" sz="1100" b="0" dirty="0">
                        <a:solidFill>
                          <a:schemeClr val="tx1"/>
                        </a:solidFill>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Séance</a:t>
                      </a:r>
                      <a:r>
                        <a:rPr lang="fr-FR" sz="1100" b="0" dirty="0">
                          <a:latin typeface="+mn-lt"/>
                          <a:ea typeface="Times New Roman"/>
                          <a:cs typeface="Times New Roman"/>
                        </a:rPr>
                        <a:t> : Didactique de la prononciation 1</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Christelle Berger, Université d’Aix-Marseille, </a:t>
                      </a:r>
                      <a:r>
                        <a:rPr lang="fr-FR" sz="1100" b="0" dirty="0">
                          <a:latin typeface="+mn-lt"/>
                          <a:ea typeface="Times New Roman"/>
                          <a:cs typeface="Times New Roman"/>
                        </a:rPr>
                        <a:t>Interrogations autour de la phonétique corrective : quel paradigme pour la didactique de la prononciation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Nadine de </a:t>
                      </a:r>
                      <a:r>
                        <a:rPr lang="fr-FR" sz="1100" b="1" dirty="0" err="1">
                          <a:latin typeface="+mn-lt"/>
                          <a:ea typeface="Times New Roman"/>
                          <a:cs typeface="Times New Roman"/>
                        </a:rPr>
                        <a:t>Moras</a:t>
                      </a:r>
                      <a:r>
                        <a:rPr lang="fr-FR" sz="1100" b="1" dirty="0">
                          <a:latin typeface="+mn-lt"/>
                          <a:ea typeface="Times New Roman"/>
                          <a:cs typeface="Times New Roman"/>
                        </a:rPr>
                        <a:t>, Brescia </a:t>
                      </a:r>
                      <a:r>
                        <a:rPr lang="fr-FR" sz="1100" b="1" dirty="0" err="1">
                          <a:latin typeface="+mn-lt"/>
                          <a:ea typeface="Times New Roman"/>
                          <a:cs typeface="Times New Roman"/>
                        </a:rPr>
                        <a:t>University</a:t>
                      </a:r>
                      <a:r>
                        <a:rPr lang="fr-FR" sz="1100" b="1" dirty="0">
                          <a:latin typeface="+mn-lt"/>
                          <a:ea typeface="Times New Roman"/>
                          <a:cs typeface="Times New Roman"/>
                        </a:rPr>
                        <a:t> </a:t>
                      </a:r>
                      <a:r>
                        <a:rPr lang="fr-FR" sz="1100" b="1" dirty="0" err="1">
                          <a:latin typeface="+mn-lt"/>
                          <a:ea typeface="Times New Roman"/>
                          <a:cs typeface="Times New Roman"/>
                        </a:rPr>
                        <a:t>College</a:t>
                      </a:r>
                      <a:r>
                        <a:rPr lang="fr-FR" sz="1100" b="1" dirty="0">
                          <a:latin typeface="+mn-lt"/>
                          <a:ea typeface="Times New Roman"/>
                          <a:cs typeface="Times New Roman"/>
                        </a:rPr>
                        <a:t>, </a:t>
                      </a:r>
                      <a:r>
                        <a:rPr lang="fr-FR" sz="1100" b="0" dirty="0">
                          <a:latin typeface="+mn-lt"/>
                          <a:ea typeface="Times New Roman"/>
                          <a:cs typeface="Times New Roman"/>
                        </a:rPr>
                        <a:t>Vers une approche holistique de l’enseignement de la prononciation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noProof="0" dirty="0">
                          <a:latin typeface="+mn-lt"/>
                          <a:ea typeface="Times New Roman"/>
                          <a:cs typeface="Times New Roman"/>
                        </a:rPr>
                        <a:t>Layla </a:t>
                      </a:r>
                      <a:r>
                        <a:rPr lang="fr-FR" sz="1100" b="1" noProof="0" dirty="0" err="1">
                          <a:latin typeface="+mn-lt"/>
                          <a:ea typeface="Times New Roman"/>
                          <a:cs typeface="Times New Roman"/>
                        </a:rPr>
                        <a:t>Qitout</a:t>
                      </a:r>
                      <a:r>
                        <a:rPr lang="fr-FR" sz="1100" b="1" noProof="0" dirty="0">
                          <a:latin typeface="+mn-lt"/>
                          <a:ea typeface="Times New Roman"/>
                          <a:cs typeface="Times New Roman"/>
                        </a:rPr>
                        <a:t>, , Université Hassan (Maroc), </a:t>
                      </a:r>
                      <a:r>
                        <a:rPr lang="fr-FR" sz="1100" noProof="0" dirty="0">
                          <a:latin typeface="+mn-lt"/>
                          <a:ea typeface="Times New Roman"/>
                          <a:cs typeface="Times New Roman"/>
                        </a:rPr>
                        <a:t>L’enseignement-apprentissage de l’oral en classe de français – en ligne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100" b="1" dirty="0">
                          <a:latin typeface="+mn-lt"/>
                          <a:ea typeface="Times New Roman"/>
                          <a:cs typeface="Times New Roman"/>
                        </a:rPr>
                        <a:t>Ross Building-R S102</a:t>
                      </a:r>
                    </a:p>
                    <a:p>
                      <a:pPr algn="ctr">
                        <a:lnSpc>
                          <a:spcPct val="100000"/>
                        </a:lnSpc>
                        <a:spcAft>
                          <a:spcPts val="0"/>
                        </a:spcAft>
                      </a:pPr>
                      <a:r>
                        <a:rPr lang="fr-FR" sz="1100" b="1" dirty="0">
                          <a:latin typeface="+mn-lt"/>
                          <a:ea typeface="Times New Roman"/>
                          <a:cs typeface="Times New Roman"/>
                        </a:rPr>
                        <a:t>8h30 – 10h30 </a:t>
                      </a:r>
                    </a:p>
                    <a:p>
                      <a:pPr>
                        <a:lnSpc>
                          <a:spcPct val="100000"/>
                        </a:lnSpc>
                        <a:spcAft>
                          <a:spcPts val="0"/>
                        </a:spcAft>
                      </a:pPr>
                      <a:endParaRPr lang="fr-FR" sz="1100" b="0" dirty="0">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Simona </a:t>
                      </a:r>
                      <a:r>
                        <a:rPr lang="fr-FR" sz="1100" b="0" dirty="0" err="1">
                          <a:latin typeface="+mn-lt"/>
                          <a:ea typeface="Times New Roman"/>
                          <a:cs typeface="Times New Roman"/>
                        </a:rPr>
                        <a:t>Pruteanu</a:t>
                      </a:r>
                      <a:endParaRPr lang="fr-FR" sz="1100" b="0" dirty="0">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Séance: </a:t>
                      </a:r>
                      <a:r>
                        <a:rPr lang="fr-FR" sz="1100" b="0" dirty="0">
                          <a:latin typeface="+mn-lt"/>
                          <a:ea typeface="Times New Roman"/>
                          <a:cs typeface="Times New Roman"/>
                        </a:rPr>
                        <a:t>Francophonie – le Canada</a:t>
                      </a:r>
                    </a:p>
                    <a:p>
                      <a:pPr>
                        <a:lnSpc>
                          <a:spcPct val="100000"/>
                        </a:lnSpc>
                        <a:spcAft>
                          <a:spcPts val="0"/>
                        </a:spcAft>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Simona </a:t>
                      </a:r>
                      <a:r>
                        <a:rPr lang="fr-FR" sz="1100" b="1" dirty="0" err="1">
                          <a:latin typeface="+mn-lt"/>
                          <a:ea typeface="Times New Roman"/>
                          <a:cs typeface="Times New Roman"/>
                        </a:rPr>
                        <a:t>Pruteanu</a:t>
                      </a:r>
                      <a:r>
                        <a:rPr lang="fr-FR" sz="1100" b="1" dirty="0">
                          <a:latin typeface="+mn-lt"/>
                          <a:ea typeface="Times New Roman"/>
                          <a:cs typeface="Times New Roman"/>
                        </a:rPr>
                        <a:t>, Université Wilfrid Laurier, </a:t>
                      </a:r>
                      <a:r>
                        <a:rPr lang="fr-FR" sz="1100" b="0" dirty="0">
                          <a:latin typeface="+mn-lt"/>
                          <a:ea typeface="Times New Roman"/>
                          <a:cs typeface="Times New Roman"/>
                        </a:rPr>
                        <a:t>Écrivain, auteur, personnage de sa propre fiction – nouvelles (</a:t>
                      </a:r>
                      <a:r>
                        <a:rPr lang="fr-FR" sz="1100" b="0" dirty="0" err="1">
                          <a:latin typeface="+mn-lt"/>
                          <a:ea typeface="Times New Roman"/>
                          <a:cs typeface="Times New Roman"/>
                        </a:rPr>
                        <a:t>im</a:t>
                      </a:r>
                      <a:r>
                        <a:rPr lang="fr-FR" sz="1100" b="0" dirty="0">
                          <a:latin typeface="+mn-lt"/>
                          <a:ea typeface="Times New Roman"/>
                          <a:cs typeface="Times New Roman"/>
                        </a:rPr>
                        <a:t>)postures </a:t>
                      </a:r>
                      <a:r>
                        <a:rPr lang="fr-FR" sz="1100" b="0" dirty="0" err="1">
                          <a:latin typeface="+mn-lt"/>
                          <a:ea typeface="Times New Roman"/>
                          <a:cs typeface="Times New Roman"/>
                        </a:rPr>
                        <a:t>auctoriales</a:t>
                      </a:r>
                      <a:r>
                        <a:rPr lang="fr-FR" sz="1100" b="0" dirty="0">
                          <a:latin typeface="+mn-lt"/>
                          <a:ea typeface="Times New Roman"/>
                          <a:cs typeface="Times New Roman"/>
                        </a:rPr>
                        <a:t> dans le roman québécois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Christina Brassard, Université Dalhousie, </a:t>
                      </a:r>
                      <a:r>
                        <a:rPr lang="fr-FR" sz="1100" b="0" dirty="0">
                          <a:latin typeface="+mn-lt"/>
                          <a:ea typeface="Times New Roman"/>
                          <a:cs typeface="Times New Roman"/>
                        </a:rPr>
                        <a:t>La critique féministe de la relation hétérosexuelle dans trois romans contemporains au Québec</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Maria Cristina Greco, Université de Moncton, </a:t>
                      </a:r>
                      <a:r>
                        <a:rPr lang="fr-FR" sz="1100" b="0" dirty="0">
                          <a:latin typeface="+mn-lt"/>
                          <a:ea typeface="Times New Roman"/>
                          <a:cs typeface="Times New Roman"/>
                        </a:rPr>
                        <a:t>Les couleurs de l’absence dans </a:t>
                      </a:r>
                      <a:r>
                        <a:rPr lang="fr-FR" sz="1100" b="0" i="1" dirty="0">
                          <a:latin typeface="+mn-lt"/>
                          <a:ea typeface="Times New Roman"/>
                          <a:cs typeface="Times New Roman"/>
                        </a:rPr>
                        <a:t>La mauvaise mère </a:t>
                      </a:r>
                      <a:r>
                        <a:rPr lang="fr-FR" sz="1100" b="0" dirty="0">
                          <a:latin typeface="+mn-lt"/>
                          <a:ea typeface="Times New Roman"/>
                          <a:cs typeface="Times New Roman"/>
                        </a:rPr>
                        <a:t>(2013) de Marguerite Andersen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100" b="1" u="none" kern="1200" dirty="0">
                          <a:solidFill>
                            <a:schemeClr val="tx1"/>
                          </a:solidFill>
                          <a:effectLst/>
                          <a:latin typeface="+mn-lt"/>
                          <a:ea typeface="+mn-ea"/>
                          <a:cs typeface="+mn-cs"/>
                        </a:rPr>
                        <a:t>Marta </a:t>
                      </a:r>
                      <a:r>
                        <a:rPr lang="fr-CA" sz="1100" b="1" u="none" kern="1200" dirty="0" err="1">
                          <a:solidFill>
                            <a:schemeClr val="tx1"/>
                          </a:solidFill>
                          <a:effectLst/>
                          <a:latin typeface="+mn-lt"/>
                          <a:ea typeface="+mn-ea"/>
                          <a:cs typeface="+mn-cs"/>
                        </a:rPr>
                        <a:t>Ścisło</a:t>
                      </a:r>
                      <a:r>
                        <a:rPr lang="fr-CA" sz="1100" b="1" u="none" kern="1200" dirty="0">
                          <a:solidFill>
                            <a:schemeClr val="tx1"/>
                          </a:solidFill>
                          <a:effectLst/>
                          <a:latin typeface="+mn-lt"/>
                          <a:ea typeface="+mn-ea"/>
                          <a:cs typeface="+mn-cs"/>
                        </a:rPr>
                        <a:t>, Université de Varsovie, </a:t>
                      </a:r>
                      <a:r>
                        <a:rPr lang="fr-CA" sz="1100" u="none" kern="1200" dirty="0">
                          <a:solidFill>
                            <a:schemeClr val="tx1"/>
                          </a:solidFill>
                          <a:effectLst/>
                          <a:latin typeface="+mn-lt"/>
                          <a:ea typeface="+mn-ea"/>
                          <a:cs typeface="+mn-cs"/>
                        </a:rPr>
                        <a:t>Roman dessiné sur l’exemple de l’œuvre de Dany Laferrière</a:t>
                      </a:r>
                      <a:endParaRPr lang="fr-FR" sz="1100" b="0" u="none"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0" y="-875511"/>
            <a:ext cx="8802215"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325438" algn="l"/>
              </a:tabLst>
            </a:pPr>
            <a:endParaRPr kumimoji="0" lang="fr-FR" sz="1600" b="1" i="0" u="none" strike="noStrike" cap="none" normalizeH="0" baseline="0" dirty="0">
              <a:ln>
                <a:noFill/>
              </a:ln>
              <a:solidFill>
                <a:schemeClr val="tx1"/>
              </a:solidFill>
              <a:effectLst/>
              <a:latin typeface="Perpetua Titling MT" pitchFamily="18" charset="0"/>
              <a:ea typeface="Times New Roman" pitchFamily="18" charset="0"/>
              <a:cs typeface="Times New Roman" pitchFamily="18" charset="0"/>
            </a:endParaRPr>
          </a:p>
          <a:p>
            <a:pPr lvl="0" algn="ctr" fontAlgn="base">
              <a:spcBef>
                <a:spcPct val="0"/>
              </a:spcBef>
              <a:spcAft>
                <a:spcPct val="0"/>
              </a:spcAft>
              <a:tabLst>
                <a:tab pos="325438" algn="l"/>
              </a:tabLst>
            </a:pPr>
            <a:endParaRPr kumimoji="0" lang="fr-FR" sz="2000" b="1" i="0" u="none" strike="noStrike" cap="none" normalizeH="0" baseline="0" dirty="0">
              <a:ln>
                <a:noFill/>
              </a:ln>
              <a:effectLst/>
              <a:ea typeface="Times New Roman" pitchFamily="18" charset="0"/>
              <a:cs typeface="Times New Roman" pitchFamily="18" charset="0"/>
            </a:endParaRPr>
          </a:p>
          <a:p>
            <a:pPr lvl="0" algn="ctr" fontAlgn="base">
              <a:spcBef>
                <a:spcPct val="0"/>
              </a:spcBef>
              <a:spcAft>
                <a:spcPct val="0"/>
              </a:spcAft>
              <a:tabLst>
                <a:tab pos="325438" algn="l"/>
              </a:tabLst>
            </a:pPr>
            <a:endParaRPr lang="fr-FR" sz="2000" b="1" dirty="0">
              <a:ea typeface="Times New Roman" pitchFamily="18" charset="0"/>
              <a:cs typeface="Times New Roman" pitchFamily="18" charset="0"/>
            </a:endParaRPr>
          </a:p>
          <a:p>
            <a:pPr lvl="0" algn="ctr" fontAlgn="base">
              <a:spcBef>
                <a:spcPct val="0"/>
              </a:spcBef>
              <a:spcAft>
                <a:spcPct val="0"/>
              </a:spcAft>
              <a:tabLst>
                <a:tab pos="325438" algn="l"/>
              </a:tabLst>
            </a:pPr>
            <a:r>
              <a:rPr lang="fr-FR" sz="2000" b="1" dirty="0">
                <a:ea typeface="Times New Roman" pitchFamily="18" charset="0"/>
                <a:cs typeface="Times New Roman" pitchFamily="18" charset="0"/>
              </a:rPr>
              <a:t>Samedi</a:t>
            </a:r>
            <a:r>
              <a:rPr kumimoji="0" lang="fr-FR" sz="2000" b="1" i="0" u="none" strike="noStrike" cap="none" normalizeH="0" baseline="0" dirty="0">
                <a:ln>
                  <a:noFill/>
                </a:ln>
                <a:effectLst/>
                <a:ea typeface="Times New Roman" pitchFamily="18" charset="0"/>
                <a:cs typeface="Times New Roman" pitchFamily="18" charset="0"/>
              </a:rPr>
              <a:t> 27 mai  </a:t>
            </a:r>
            <a:r>
              <a:rPr lang="fr-FR" sz="2000" b="1" dirty="0">
                <a:ea typeface="Times New Roman" pitchFamily="18" charset="0"/>
                <a:cs typeface="Times New Roman" pitchFamily="18" charset="0"/>
              </a:rPr>
              <a:t>–</a:t>
            </a:r>
            <a:r>
              <a:rPr lang="fr-FR" sz="2000" b="1" dirty="0">
                <a:ea typeface="Times New Roman"/>
                <a:cs typeface="Times New Roman"/>
              </a:rPr>
              <a:t> </a:t>
            </a:r>
            <a:r>
              <a:rPr lang="fr-FR" sz="2000" b="1" dirty="0">
                <a:ea typeface="Times New Roman"/>
                <a:cs typeface="Times New Roman" pitchFamily="18" charset="0"/>
              </a:rPr>
              <a:t>C</a:t>
            </a:r>
            <a:r>
              <a:rPr lang="fr-FR" sz="2000" b="1" dirty="0">
                <a:ea typeface="Times New Roman" pitchFamily="18" charset="0"/>
                <a:cs typeface="Times New Roman" pitchFamily="18" charset="0"/>
              </a:rPr>
              <a:t>onférence plénière – Événement ouvert</a:t>
            </a:r>
          </a:p>
          <a:p>
            <a:pPr lvl="0" algn="ctr" fontAlgn="base">
              <a:spcBef>
                <a:spcPct val="0"/>
              </a:spcBef>
              <a:spcAft>
                <a:spcPct val="0"/>
              </a:spcAft>
              <a:tabLst>
                <a:tab pos="325438" algn="l"/>
              </a:tabLst>
            </a:pPr>
            <a:r>
              <a:rPr lang="fr-FR" sz="2000" b="1" dirty="0">
                <a:ea typeface="Times New Roman" pitchFamily="18" charset="0"/>
                <a:cs typeface="Times New Roman" pitchFamily="18" charset="0"/>
              </a:rPr>
              <a:t> Événement conjoint avec l’AIELCEF</a:t>
            </a:r>
            <a:endParaRPr kumimoji="0" lang="fr-FR" sz="2000" b="1" i="0" u="none" strike="noStrike" cap="none" normalizeH="0" baseline="0" dirty="0">
              <a:ln>
                <a:noFill/>
              </a:ln>
              <a:effectLst/>
              <a:cs typeface="Arial" pitchFamily="34" charset="0"/>
            </a:endParaRPr>
          </a:p>
          <a:p>
            <a:r>
              <a:rPr lang="fr-FR" sz="1600" dirty="0">
                <a:cs typeface="Arial" pitchFamily="34" charset="0"/>
              </a:rPr>
              <a:t>11h-12h- </a:t>
            </a:r>
            <a:r>
              <a:rPr lang="fr-CA" sz="1600" dirty="0"/>
              <a:t>Accolade West (ACW) 005 - Lien Zoom : </a:t>
            </a:r>
            <a:r>
              <a:rPr lang="fr-CA" dirty="0"/>
              <a:t>https://</a:t>
            </a:r>
            <a:r>
              <a:rPr lang="fr-CA" dirty="0" err="1"/>
              <a:t>ubc.zoom.us</a:t>
            </a:r>
            <a:r>
              <a:rPr lang="fr-CA" dirty="0"/>
              <a:t>/j/68722826977 </a:t>
            </a:r>
          </a:p>
          <a:p>
            <a:endParaRPr lang="fr-CA" sz="1400" dirty="0"/>
          </a:p>
          <a:p>
            <a:br>
              <a:rPr lang="fr-CA" sz="1400" dirty="0"/>
            </a:br>
            <a:endParaRPr lang="fr-CA" sz="1400" dirty="0"/>
          </a:p>
          <a:p>
            <a:pPr algn="ctr" eaLnBrk="0" fontAlgn="base" hangingPunct="0">
              <a:spcBef>
                <a:spcPct val="0"/>
              </a:spcBef>
              <a:spcAft>
                <a:spcPct val="0"/>
              </a:spcAft>
              <a:tabLst>
                <a:tab pos="325438" algn="l"/>
              </a:tabLst>
            </a:pPr>
            <a:endParaRPr lang="fr-FR" sz="1600" b="1" dirty="0">
              <a:solidFill>
                <a:schemeClr val="accent6"/>
              </a:solidFill>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325438" algn="l"/>
              </a:tabLst>
            </a:pPr>
            <a:endParaRPr kumimoji="0" lang="fr-FR" sz="1600" b="0" i="0" u="none" strike="noStrike" cap="none" normalizeH="0" baseline="0" dirty="0">
              <a:ln>
                <a:noFill/>
              </a:ln>
              <a:solidFill>
                <a:schemeClr val="tx1"/>
              </a:solidFill>
              <a:effectLst/>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915541369"/>
              </p:ext>
            </p:extLst>
          </p:nvPr>
        </p:nvGraphicFramePr>
        <p:xfrm>
          <a:off x="215515" y="908720"/>
          <a:ext cx="8640960" cy="5215934"/>
        </p:xfrm>
        <a:graphic>
          <a:graphicData uri="http://schemas.openxmlformats.org/drawingml/2006/table">
            <a:tbl>
              <a:tblPr/>
              <a:tblGrid>
                <a:gridCol w="8640960">
                  <a:extLst>
                    <a:ext uri="{9D8B030D-6E8A-4147-A177-3AD203B41FA5}">
                      <a16:colId xmlns:a16="http://schemas.microsoft.com/office/drawing/2014/main" val="20000"/>
                    </a:ext>
                  </a:extLst>
                </a:gridCol>
              </a:tblGrid>
              <a:tr h="52159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0" kern="1200" dirty="0">
                          <a:solidFill>
                            <a:schemeClr val="tx1"/>
                          </a:solidFill>
                          <a:latin typeface="+mn-lt"/>
                          <a:ea typeface="+mn-ea"/>
                          <a:cs typeface="+mn-cs"/>
                        </a:rPr>
                        <a:t>                                                                                                                             Présidence : </a:t>
                      </a:r>
                      <a:r>
                        <a:rPr lang="fr-FR" sz="1600" b="0" kern="1200" dirty="0" err="1">
                          <a:solidFill>
                            <a:schemeClr val="tx1"/>
                          </a:solidFill>
                          <a:latin typeface="+mn-lt"/>
                          <a:ea typeface="+mn-ea"/>
                          <a:cs typeface="+mn-cs"/>
                        </a:rPr>
                        <a:t>Soundouss</a:t>
                      </a:r>
                      <a:r>
                        <a:rPr lang="fr-FR" sz="1600" b="0" kern="1200" dirty="0">
                          <a:solidFill>
                            <a:schemeClr val="tx1"/>
                          </a:solidFill>
                          <a:latin typeface="+mn-lt"/>
                          <a:ea typeface="+mn-ea"/>
                          <a:cs typeface="+mn-cs"/>
                        </a:rPr>
                        <a:t> El </a:t>
                      </a:r>
                      <a:r>
                        <a:rPr lang="fr-FR" sz="1600" b="0" kern="1200" dirty="0" err="1">
                          <a:solidFill>
                            <a:schemeClr val="tx1"/>
                          </a:solidFill>
                          <a:latin typeface="+mn-lt"/>
                          <a:ea typeface="+mn-ea"/>
                          <a:cs typeface="+mn-cs"/>
                        </a:rPr>
                        <a:t>Kettani</a:t>
                      </a:r>
                      <a:r>
                        <a:rPr lang="fr-FR" sz="1600" b="0" kern="1200" dirty="0">
                          <a:solidFill>
                            <a:schemeClr val="tx1"/>
                          </a:solidFill>
                          <a:latin typeface="+mn-lt"/>
                          <a:ea typeface="+mn-ea"/>
                          <a:cs typeface="+mn-cs"/>
                        </a:rPr>
                        <a:t> 	</a:t>
                      </a:r>
                      <a:endParaRPr lang="fr-FR" sz="1600" b="1" dirty="0">
                        <a:latin typeface="+mn-lt"/>
                        <a:ea typeface="Times New Roman"/>
                        <a:cs typeface="Times New Roman"/>
                      </a:endParaRPr>
                    </a:p>
                    <a:p>
                      <a:pPr algn="ctr">
                        <a:spcAft>
                          <a:spcPts val="0"/>
                        </a:spcAft>
                      </a:pPr>
                      <a:r>
                        <a:rPr lang="fr-FR" sz="1600" b="1" dirty="0">
                          <a:latin typeface="+mn-lt"/>
                          <a:ea typeface="Times New Roman"/>
                          <a:cs typeface="Arial"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dirty="0">
                        <a:latin typeface="Arial" pitchFamily="34" charset="0"/>
                        <a:ea typeface="Times New Roman"/>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a:latin typeface="Arial" pitchFamily="34" charset="0"/>
                        <a:ea typeface="Times New Roman"/>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Arial" pitchFamily="34" charset="0"/>
                          <a:ea typeface="Times New Roman"/>
                          <a:cs typeface="Arial" pitchFamily="34" charset="0"/>
                        </a:rPr>
                        <a:t>	</a:t>
                      </a:r>
                      <a:endParaRPr lang="en-CA" sz="900" b="0" dirty="0">
                        <a:latin typeface="Garamond"/>
                        <a:ea typeface="Times New Roman"/>
                        <a:cs typeface="Times New Roman"/>
                      </a:endParaRPr>
                    </a:p>
                    <a:p>
                      <a:pPr marL="0" marR="0" indent="0" algn="ctr" defTabSz="914400" rtl="0" eaLnBrk="1" fontAlgn="auto" latinLnBrk="0" hangingPunct="1">
                        <a:lnSpc>
                          <a:spcPct val="100000"/>
                        </a:lnSpc>
                        <a:spcBef>
                          <a:spcPts val="0"/>
                        </a:spcBef>
                        <a:spcAft>
                          <a:spcPts val="600"/>
                        </a:spcAft>
                        <a:buClrTx/>
                        <a:buSzTx/>
                        <a:buFontTx/>
                        <a:buNone/>
                        <a:tabLst/>
                        <a:defRPr/>
                      </a:pPr>
                      <a:endParaRPr lang="fr-FR" sz="900" b="0" baseline="0" dirty="0">
                        <a:latin typeface="Garamond"/>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E18151CA-D1BF-A63F-7081-6DC8CAB44E82}"/>
              </a:ext>
            </a:extLst>
          </p:cNvPr>
          <p:cNvSpPr txBox="1"/>
          <p:nvPr/>
        </p:nvSpPr>
        <p:spPr>
          <a:xfrm>
            <a:off x="1642375" y="1130987"/>
            <a:ext cx="5719643" cy="1015663"/>
          </a:xfrm>
          <a:prstGeom prst="rect">
            <a:avLst/>
          </a:prstGeom>
          <a:noFill/>
        </p:spPr>
        <p:txBody>
          <a:bodyPr wrap="none" rtlCol="0">
            <a:spAutoFit/>
          </a:bodyPr>
          <a:lstStyle/>
          <a:p>
            <a:pPr algn="ctr"/>
            <a:r>
              <a:rPr lang="fr-FR" sz="2000" b="1" dirty="0">
                <a:solidFill>
                  <a:srgbClr val="000000"/>
                </a:solidFill>
                <a:effectLst/>
                <a:ea typeface="Times New Roman" panose="02020603050405020304" pitchFamily="18" charset="0"/>
                <a:cs typeface="Calibri" panose="020F0502020204030204" pitchFamily="34" charset="0"/>
              </a:rPr>
              <a:t>Christiane Ndiaye</a:t>
            </a:r>
          </a:p>
          <a:p>
            <a:r>
              <a:rPr lang="fr-FR" sz="2000" b="1" dirty="0"/>
              <a:t>« </a:t>
            </a:r>
            <a:r>
              <a:rPr lang="fr-CA" sz="2000" b="1" dirty="0"/>
              <a:t> Relire les classiques des littératures francophones</a:t>
            </a:r>
          </a:p>
          <a:p>
            <a:r>
              <a:rPr lang="fr-CA" sz="2000" b="1" dirty="0"/>
              <a:t>Un retour au texte : </a:t>
            </a:r>
            <a:r>
              <a:rPr lang="fr-CA" sz="2000" b="1" i="1" dirty="0"/>
              <a:t>Gouverneurs de la rosée</a:t>
            </a:r>
            <a:r>
              <a:rPr lang="fr-FR" sz="2000" b="1" dirty="0"/>
              <a:t> »</a:t>
            </a:r>
          </a:p>
        </p:txBody>
      </p:sp>
      <p:sp>
        <p:nvSpPr>
          <p:cNvPr id="3" name="TextBox 2">
            <a:extLst>
              <a:ext uri="{FF2B5EF4-FFF2-40B4-BE49-F238E27FC236}">
                <a16:creationId xmlns:a16="http://schemas.microsoft.com/office/drawing/2014/main" id="{AB377080-83DE-8EBB-57CC-C6C89F715038}"/>
              </a:ext>
            </a:extLst>
          </p:cNvPr>
          <p:cNvSpPr txBox="1"/>
          <p:nvPr/>
        </p:nvSpPr>
        <p:spPr>
          <a:xfrm>
            <a:off x="215261" y="2101352"/>
            <a:ext cx="8460941" cy="4031873"/>
          </a:xfrm>
          <a:prstGeom prst="rect">
            <a:avLst/>
          </a:prstGeom>
          <a:noFill/>
        </p:spPr>
        <p:txBody>
          <a:bodyPr wrap="square" rtlCol="0">
            <a:spAutoFit/>
          </a:bodyPr>
          <a:lstStyle/>
          <a:p>
            <a:pPr algn="just"/>
            <a:r>
              <a:rPr lang="fr-FR" dirty="0"/>
              <a:t>        </a:t>
            </a:r>
            <a:r>
              <a:rPr lang="fr-FR" sz="1400" dirty="0"/>
              <a:t>L’éminente chercheure Christiane Ndiaye, spécialiste des littératures francophones de la Caraïbe, de l’Afrique subsaharienne et du Maghreb, auteure de nombreux ouvrages et articles incontournables, nous parlera de la nécessité de relire les classiques des littératures francophones. En effet, </a:t>
            </a:r>
            <a:r>
              <a:rPr lang="fr-CA" sz="1400" dirty="0"/>
              <a:t>la lisibilité des textes change au fil des ans et selon les contextes si bien que tout ce qu’on a pu écrire sur une œuvre donnée ne demeure pas nécessairement pertinent partout et toujours. Comment faire alors pour se frayer un chemin à travers la pléthore d’exégèses que les classiques ont suscitées? Comment présenter ces œuvres à un public qui les connaît peu ou pas et quand, de surplus, on veut se servir de ces «classiques» pour illustrer la richesse et la singularité d’une production littéraire issue d’autres cultures  ?</a:t>
            </a:r>
          </a:p>
          <a:p>
            <a:pPr algn="just"/>
            <a:r>
              <a:rPr lang="fr-CA" sz="1400" dirty="0"/>
              <a:t>          Confrontés à de tels dilemmes, nous pouvons postuler que la meilleure voie d’accès qui s’offre à nous est le retour au texte. Plutôt qu’une théorie d’analyse des classiques des littératures francophones, Mme Ndiaye propose une sorte de travail pratique afin d’illustrer comment une telle démarche pourrait s’intégrer dans nos enseignements. Ses remarques porteront, en particulier, sur une scène clef du roman de Jacques Roumain, </a:t>
            </a:r>
            <a:r>
              <a:rPr lang="fr-CA" sz="1400" i="1" dirty="0"/>
              <a:t>Gouverneurs de la rosée</a:t>
            </a:r>
            <a:r>
              <a:rPr lang="fr-CA" sz="1400" dirty="0"/>
              <a:t>, paru en 1944, celle de la première rencontre des personnages de Manuel et </a:t>
            </a:r>
            <a:r>
              <a:rPr lang="fr-CA" sz="1400" dirty="0" err="1"/>
              <a:t>Annaïse</a:t>
            </a:r>
            <a:r>
              <a:rPr lang="fr-CA" sz="1400" dirty="0"/>
              <a:t>. En d’autres mots, il s’agira de montrer comment le texte lui-même suggère de multiples pistes de lecture qui peuvent être exploitées à l’aide de diverses approches théoriques, selon le contexte de lecture.</a:t>
            </a:r>
          </a:p>
          <a:p>
            <a:pPr algn="just"/>
            <a:endParaRPr lang="fr-CA" sz="1400" dirty="0"/>
          </a:p>
          <a:p>
            <a:pPr algn="just"/>
            <a:r>
              <a:rPr lang="fr-CA" sz="1400" i="1" dirty="0"/>
              <a:t>Nous remercions la Fédération des sciences humaines du Canada et le Collège militaire royal du Canada pour leur soutien dans l’organisation de cet événement.</a:t>
            </a:r>
          </a:p>
        </p:txBody>
      </p:sp>
      <p:sp>
        <p:nvSpPr>
          <p:cNvPr id="5" name="Rectangle 1">
            <a:extLst>
              <a:ext uri="{FF2B5EF4-FFF2-40B4-BE49-F238E27FC236}">
                <a16:creationId xmlns:a16="http://schemas.microsoft.com/office/drawing/2014/main" id="{60E2A96B-55E9-5AE5-0FA4-41CD00267006}"/>
              </a:ext>
            </a:extLst>
          </p:cNvPr>
          <p:cNvSpPr>
            <a:spLocks noChangeArrowheads="1"/>
          </p:cNvSpPr>
          <p:nvPr/>
        </p:nvSpPr>
        <p:spPr bwMode="auto">
          <a:xfrm>
            <a:off x="449288" y="6198111"/>
            <a:ext cx="7992888"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a:ln>
                  <a:noFill/>
                </a:ln>
                <a:effectLst/>
                <a:ea typeface="Times New Roman" pitchFamily="18" charset="0"/>
                <a:cs typeface="Times New Roman" pitchFamily="18" charset="0"/>
              </a:rPr>
              <a:t>Dîner libre: 12h00 – 13h30</a:t>
            </a:r>
            <a:endParaRPr kumimoji="0" lang="fr-FR" sz="1200" b="1" i="0" u="none" strike="noStrike" cap="none" normalizeH="0" baseline="0" dirty="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effectLst/>
                <a:ea typeface="Times New Roman" pitchFamily="18" charset="0"/>
                <a:cs typeface="Times New Roman" pitchFamily="18" charset="0"/>
              </a:rPr>
              <a:t>12h10 – 13h20 : R</a:t>
            </a:r>
            <a:r>
              <a:rPr kumimoji="0" lang="fr-FR" sz="1400" b="1" i="0" u="none" strike="noStrike" cap="none" normalizeH="0" baseline="0" dirty="0" bmk="">
                <a:ln>
                  <a:noFill/>
                </a:ln>
                <a:effectLst/>
                <a:ea typeface="Times New Roman" pitchFamily="18" charset="0"/>
                <a:cs typeface="Times New Roman" pitchFamily="18" charset="0"/>
              </a:rPr>
              <a:t>éunion du Conseil d’administration de l’APFUCC – Ross Building-R –S102</a:t>
            </a:r>
            <a:endParaRPr kumimoji="0" lang="fr-FR" sz="1400" b="1" i="0" u="none" strike="noStrike" cap="none" normalizeH="0" baseline="0" dirty="0">
              <a:ln>
                <a:noFill/>
              </a:ln>
              <a:effectLst/>
              <a:cs typeface="Arial" pitchFamily="34" charset="0"/>
            </a:endParaRPr>
          </a:p>
        </p:txBody>
      </p:sp>
    </p:spTree>
    <p:extLst>
      <p:ext uri="{BB962C8B-B14F-4D97-AF65-F5344CB8AC3E}">
        <p14:creationId xmlns:p14="http://schemas.microsoft.com/office/powerpoint/2010/main" val="56352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771800" y="6442053"/>
            <a:ext cx="388356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fr-FR" sz="1200" b="1" dirty="0">
                <a:solidFill>
                  <a:schemeClr val="accent1"/>
                </a:solidFill>
                <a:ea typeface="Times New Roman" pitchFamily="18" charset="0"/>
                <a:cs typeface="Times New Roman" pitchFamily="18" charset="0"/>
              </a:rPr>
              <a:t>Pause-café – Devant la salle </a:t>
            </a:r>
            <a:r>
              <a:rPr lang="fr-FR" sz="1200" b="1" dirty="0">
                <a:solidFill>
                  <a:schemeClr val="accent1"/>
                </a:solidFill>
                <a:ea typeface="Times New Roman"/>
                <a:cs typeface="Times New Roman"/>
              </a:rPr>
              <a:t>Ross Building-R S102</a:t>
            </a:r>
            <a:endParaRPr lang="fr-CA" sz="1200" dirty="0">
              <a:solidFill>
                <a:schemeClr val="accent1"/>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sz="1200" b="1" dirty="0">
                <a:ea typeface="Times New Roman" pitchFamily="18" charset="0"/>
                <a:cs typeface="Times New Roman" pitchFamily="18" charset="0"/>
              </a:rPr>
              <a:t>1</a:t>
            </a:r>
            <a:r>
              <a:rPr kumimoji="0" lang="fr-FR" sz="1200" b="1" i="0" u="none" strike="noStrike" cap="none" normalizeH="0" baseline="0" dirty="0">
                <a:ln>
                  <a:noFill/>
                </a:ln>
                <a:solidFill>
                  <a:schemeClr val="tx1"/>
                </a:solidFill>
                <a:effectLst/>
                <a:ea typeface="Times New Roman" pitchFamily="18" charset="0"/>
                <a:cs typeface="Times New Roman" pitchFamily="18" charset="0"/>
              </a:rPr>
              <a:t>5h</a:t>
            </a:r>
            <a:r>
              <a:rPr lang="fr-FR" sz="1200" b="1" dirty="0">
                <a:ea typeface="Times New Roman" pitchFamily="18" charset="0"/>
                <a:cs typeface="Times New Roman" pitchFamily="18" charset="0"/>
              </a:rPr>
              <a:t>3</a:t>
            </a:r>
            <a:r>
              <a:rPr kumimoji="0" lang="fr-FR" sz="1200" b="1" i="0" u="none" strike="noStrike" cap="none" normalizeH="0" baseline="0" dirty="0">
                <a:ln>
                  <a:noFill/>
                </a:ln>
                <a:solidFill>
                  <a:schemeClr val="tx1"/>
                </a:solidFill>
                <a:effectLst/>
                <a:ea typeface="Times New Roman" pitchFamily="18" charset="0"/>
                <a:cs typeface="Times New Roman" pitchFamily="18" charset="0"/>
              </a:rPr>
              <a:t>0 – 16h </a:t>
            </a:r>
            <a:endParaRPr kumimoji="0" lang="fr-FR" sz="1200" b="1" i="0" u="none" strike="noStrike" cap="none" normalizeH="0" baseline="0" dirty="0">
              <a:ln>
                <a:noFill/>
              </a:ln>
              <a:solidFill>
                <a:schemeClr val="accent1"/>
              </a:solidFill>
              <a:effectLst/>
              <a:cs typeface="Arial" pitchFamily="34" charset="0"/>
            </a:endParaRPr>
          </a:p>
        </p:txBody>
      </p:sp>
      <p:sp>
        <p:nvSpPr>
          <p:cNvPr id="2050" name="Rectangle 2"/>
          <p:cNvSpPr>
            <a:spLocks noChangeArrowheads="1"/>
          </p:cNvSpPr>
          <p:nvPr/>
        </p:nvSpPr>
        <p:spPr bwMode="auto">
          <a:xfrm>
            <a:off x="1259632" y="15212"/>
            <a:ext cx="62646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S</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amedi 27 mai </a:t>
            </a:r>
            <a:endParaRPr kumimoji="0" lang="fr-FR" sz="2000" b="1" i="0" u="none" strike="noStrike" cap="none" normalizeH="0" dirty="0">
              <a:ln>
                <a:noFill/>
              </a:ln>
              <a:solidFill>
                <a:schemeClr val="tx1"/>
              </a:solidFill>
              <a:effectLst/>
              <a:ea typeface="Times New Roman" pitchFamily="18" charset="0"/>
              <a:cs typeface="Times New Roman"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948801676"/>
              </p:ext>
            </p:extLst>
          </p:nvPr>
        </p:nvGraphicFramePr>
        <p:xfrm>
          <a:off x="393101" y="472412"/>
          <a:ext cx="8640960" cy="5708751"/>
        </p:xfrm>
        <a:graphic>
          <a:graphicData uri="http://schemas.openxmlformats.org/drawingml/2006/table">
            <a:tbl>
              <a:tblPr/>
              <a:tblGrid>
                <a:gridCol w="2016224">
                  <a:extLst>
                    <a:ext uri="{9D8B030D-6E8A-4147-A177-3AD203B41FA5}">
                      <a16:colId xmlns:a16="http://schemas.microsoft.com/office/drawing/2014/main" val="20000"/>
                    </a:ext>
                  </a:extLst>
                </a:gridCol>
                <a:gridCol w="2088232">
                  <a:extLst>
                    <a:ext uri="{9D8B030D-6E8A-4147-A177-3AD203B41FA5}">
                      <a16:colId xmlns:a16="http://schemas.microsoft.com/office/drawing/2014/main" val="183234944"/>
                    </a:ext>
                  </a:extLst>
                </a:gridCol>
                <a:gridCol w="2160240">
                  <a:extLst>
                    <a:ext uri="{9D8B030D-6E8A-4147-A177-3AD203B41FA5}">
                      <a16:colId xmlns:a16="http://schemas.microsoft.com/office/drawing/2014/main" val="20002"/>
                    </a:ext>
                  </a:extLst>
                </a:gridCol>
                <a:gridCol w="2376264">
                  <a:extLst>
                    <a:ext uri="{9D8B030D-6E8A-4147-A177-3AD203B41FA5}">
                      <a16:colId xmlns:a16="http://schemas.microsoft.com/office/drawing/2014/main" val="3590439401"/>
                    </a:ext>
                  </a:extLst>
                </a:gridCol>
              </a:tblGrid>
              <a:tr h="1185027">
                <a:tc>
                  <a:txBody>
                    <a:bodyPr/>
                    <a:lstStyle/>
                    <a:p>
                      <a:pPr algn="ctr">
                        <a:spcAft>
                          <a:spcPts val="300"/>
                        </a:spcAft>
                      </a:pPr>
                      <a:r>
                        <a:rPr lang="fr-FR" sz="1400" b="1" dirty="0">
                          <a:solidFill>
                            <a:schemeClr val="tx1"/>
                          </a:solidFill>
                          <a:latin typeface="+mn-lt"/>
                          <a:ea typeface="Times New Roman"/>
                          <a:cs typeface="Times New Roman"/>
                        </a:rPr>
                        <a:t>Atelier 10</a:t>
                      </a:r>
                    </a:p>
                    <a:p>
                      <a:pPr algn="ctr">
                        <a:spcAft>
                          <a:spcPts val="300"/>
                        </a:spcAft>
                      </a:pPr>
                      <a:r>
                        <a:rPr lang="fr-FR" sz="1400" b="1" dirty="0">
                          <a:solidFill>
                            <a:schemeClr val="tx1"/>
                          </a:solidFill>
                          <a:latin typeface="+mn-lt"/>
                          <a:ea typeface="Times New Roman"/>
                          <a:cs typeface="Times New Roman"/>
                        </a:rPr>
                        <a:t>Guerre et fiction</a:t>
                      </a:r>
                      <a:endParaRPr lang="fr-FR" sz="140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solidFill>
                            <a:schemeClr val="tx1"/>
                          </a:solidFill>
                          <a:latin typeface="+mn-lt"/>
                          <a:ea typeface="Times New Roman"/>
                          <a:cs typeface="Times New Roman"/>
                        </a:rPr>
                        <a:t>Atelier 1</a:t>
                      </a:r>
                    </a:p>
                    <a:p>
                      <a:pPr algn="ctr">
                        <a:spcAft>
                          <a:spcPts val="300"/>
                        </a:spcAft>
                      </a:pPr>
                      <a:r>
                        <a:rPr lang="fr-FR" sz="1400" b="1" dirty="0">
                          <a:solidFill>
                            <a:schemeClr val="tx1"/>
                          </a:solidFill>
                          <a:latin typeface="+mn-lt"/>
                          <a:ea typeface="Times New Roman"/>
                          <a:cs typeface="Times New Roman"/>
                        </a:rPr>
                        <a:t>Rencontrer l’art : genres littéraires et expériences esthétiques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0"/>
                        </a:spcAft>
                      </a:pPr>
                      <a:r>
                        <a:rPr lang="fr-FR" sz="1200" b="1" dirty="0">
                          <a:solidFill>
                            <a:schemeClr val="tx1"/>
                          </a:solidFill>
                          <a:latin typeface="+mn-lt"/>
                          <a:ea typeface="Times New Roman"/>
                          <a:cs typeface="Iskoola Pota" pitchFamily="18" charset="0"/>
                        </a:rPr>
                        <a:t>Atelier 11</a:t>
                      </a:r>
                    </a:p>
                    <a:p>
                      <a:pPr algn="ctr">
                        <a:spcAft>
                          <a:spcPts val="0"/>
                        </a:spcAft>
                      </a:pPr>
                      <a:r>
                        <a:rPr lang="fr-FR" sz="1200" b="1" dirty="0">
                          <a:solidFill>
                            <a:schemeClr val="tx1"/>
                          </a:solidFill>
                          <a:latin typeface="+mn-lt"/>
                          <a:ea typeface="Times New Roman"/>
                          <a:cs typeface="Iskoola Pota" pitchFamily="18" charset="0"/>
                        </a:rPr>
                        <a:t>Interrogations autour de la phonétique corrective : quel paradigme pour la didactique de la prononciation?</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200" b="1" dirty="0">
                          <a:solidFill>
                            <a:schemeClr val="tx1"/>
                          </a:solidFill>
                          <a:latin typeface="+mn-lt"/>
                          <a:ea typeface="Times New Roman"/>
                          <a:cs typeface="Times New Roman"/>
                        </a:rPr>
                        <a:t>Atelier 4</a:t>
                      </a:r>
                    </a:p>
                    <a:p>
                      <a:pPr algn="ctr">
                        <a:spcAft>
                          <a:spcPts val="300"/>
                        </a:spcAft>
                      </a:pPr>
                      <a:r>
                        <a:rPr lang="fr-FR" sz="1200" b="1" dirty="0">
                          <a:solidFill>
                            <a:schemeClr val="tx1"/>
                          </a:solidFill>
                          <a:latin typeface="+mn-lt"/>
                          <a:ea typeface="Times New Roman"/>
                          <a:cs typeface="Times New Roman"/>
                        </a:rPr>
                        <a:t>La </a:t>
                      </a:r>
                      <a:r>
                        <a:rPr lang="fr-FR" sz="1200" b="1" dirty="0" err="1">
                          <a:solidFill>
                            <a:schemeClr val="tx1"/>
                          </a:solidFill>
                          <a:latin typeface="+mn-lt"/>
                          <a:ea typeface="Times New Roman"/>
                          <a:cs typeface="Times New Roman"/>
                        </a:rPr>
                        <a:t>biofiction</a:t>
                      </a:r>
                      <a:r>
                        <a:rPr lang="fr-FR" sz="1200" b="1" dirty="0">
                          <a:solidFill>
                            <a:schemeClr val="tx1"/>
                          </a:solidFill>
                          <a:latin typeface="+mn-lt"/>
                          <a:ea typeface="Times New Roman"/>
                          <a:cs typeface="Times New Roman"/>
                        </a:rPr>
                        <a:t> au-delà de l’Occident : l’écriture de vie(s) sous la plume d’</a:t>
                      </a:r>
                      <a:r>
                        <a:rPr lang="fr-FR" sz="1200" b="1" dirty="0" err="1">
                          <a:solidFill>
                            <a:schemeClr val="tx1"/>
                          </a:solidFill>
                          <a:latin typeface="+mn-lt"/>
                          <a:ea typeface="Times New Roman"/>
                          <a:cs typeface="Times New Roman"/>
                        </a:rPr>
                        <a:t>écrivain.e.s</a:t>
                      </a:r>
                      <a:r>
                        <a:rPr lang="fr-FR" sz="1200" b="1" dirty="0">
                          <a:solidFill>
                            <a:schemeClr val="tx1"/>
                          </a:solidFill>
                          <a:latin typeface="+mn-lt"/>
                          <a:ea typeface="Times New Roman"/>
                          <a:cs typeface="Times New Roman"/>
                        </a:rPr>
                        <a:t> francophones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4523724">
                <a:tc>
                  <a:txBody>
                    <a:bodyPr/>
                    <a:lstStyle/>
                    <a:p>
                      <a:pPr algn="ctr">
                        <a:spcAft>
                          <a:spcPts val="0"/>
                        </a:spcAft>
                      </a:pPr>
                      <a:r>
                        <a:rPr lang="fr-FR" sz="1100" b="1" dirty="0">
                          <a:solidFill>
                            <a:schemeClr val="tx1"/>
                          </a:solidFill>
                          <a:latin typeface="+mn-lt"/>
                          <a:ea typeface="Times New Roman"/>
                          <a:cs typeface="Times New Roman"/>
                        </a:rPr>
                        <a:t>Ross Building-R S105</a:t>
                      </a:r>
                    </a:p>
                    <a:p>
                      <a:pPr algn="ctr">
                        <a:spcAft>
                          <a:spcPts val="0"/>
                        </a:spcAft>
                      </a:pPr>
                      <a:r>
                        <a:rPr lang="fr-FR" sz="1100" b="1" dirty="0">
                          <a:solidFill>
                            <a:schemeClr val="tx1"/>
                          </a:solidFill>
                          <a:latin typeface="+mn-lt"/>
                          <a:ea typeface="Times New Roman"/>
                          <a:cs typeface="Times New Roman"/>
                        </a:rPr>
                        <a:t>13h30 </a:t>
                      </a:r>
                      <a:r>
                        <a:rPr lang="fr-FR" sz="1100" b="1">
                          <a:solidFill>
                            <a:schemeClr val="tx1"/>
                          </a:solidFill>
                          <a:latin typeface="+mn-lt"/>
                          <a:ea typeface="Times New Roman"/>
                          <a:cs typeface="Times New Roman"/>
                        </a:rPr>
                        <a:t>– 15h</a:t>
                      </a:r>
                      <a:endParaRPr lang="fr-FR" sz="1100" dirty="0">
                        <a:solidFill>
                          <a:schemeClr val="tx1"/>
                        </a:solidFill>
                        <a:latin typeface="+mn-lt"/>
                        <a:ea typeface="Times New Roman"/>
                        <a:cs typeface="Times New Roman"/>
                      </a:endParaRPr>
                    </a:p>
                    <a:p>
                      <a:pPr>
                        <a:lnSpc>
                          <a:spcPct val="100000"/>
                        </a:lnSpc>
                        <a:spcAft>
                          <a:spcPts val="0"/>
                        </a:spcAft>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noProof="0" dirty="0">
                          <a:solidFill>
                            <a:schemeClr val="tx1"/>
                          </a:solidFill>
                          <a:latin typeface="+mn-lt"/>
                          <a:ea typeface="Times New Roman"/>
                          <a:cs typeface="Times New Roman"/>
                        </a:rPr>
                        <a:t>Présidence </a:t>
                      </a:r>
                      <a:r>
                        <a:rPr lang="fr-FR" sz="1100" b="0" noProof="0" dirty="0">
                          <a:solidFill>
                            <a:schemeClr val="tx1"/>
                          </a:solidFill>
                          <a:latin typeface="+mn-lt"/>
                          <a:ea typeface="Times New Roman"/>
                          <a:cs typeface="Times New Roman"/>
                        </a:rPr>
                        <a:t>:</a:t>
                      </a:r>
                      <a:r>
                        <a:rPr lang="fr-FR" sz="1100" noProof="0" dirty="0">
                          <a:solidFill>
                            <a:schemeClr val="tx1"/>
                          </a:solidFill>
                          <a:latin typeface="+mn-lt"/>
                          <a:ea typeface="Times New Roman"/>
                          <a:cs typeface="Times New Roman"/>
                        </a:rPr>
                        <a:t> Johanne Bénard</a:t>
                      </a:r>
                    </a:p>
                    <a:p>
                      <a:pPr>
                        <a:lnSpc>
                          <a:spcPct val="100000"/>
                        </a:lnSpc>
                        <a:spcAft>
                          <a:spcPts val="0"/>
                        </a:spcAft>
                      </a:pPr>
                      <a:r>
                        <a:rPr lang="fr-FR" sz="1100" b="1" noProof="0" dirty="0">
                          <a:solidFill>
                            <a:schemeClr val="tx1"/>
                          </a:solidFill>
                          <a:latin typeface="+mn-lt"/>
                          <a:ea typeface="Times New Roman"/>
                          <a:cs typeface="Times New Roman"/>
                        </a:rPr>
                        <a:t>Séance</a:t>
                      </a:r>
                      <a:r>
                        <a:rPr lang="fr-FR" sz="1100" b="0" noProof="0" dirty="0">
                          <a:solidFill>
                            <a:schemeClr val="tx1"/>
                          </a:solidFill>
                          <a:latin typeface="+mn-lt"/>
                          <a:ea typeface="Times New Roman"/>
                          <a:cs typeface="Times New Roman"/>
                        </a:rPr>
                        <a:t> : Transmission 2</a:t>
                      </a:r>
                    </a:p>
                    <a:p>
                      <a:pPr>
                        <a:lnSpc>
                          <a:spcPct val="100000"/>
                        </a:lnSpc>
                        <a:spcAft>
                          <a:spcPts val="0"/>
                        </a:spcAft>
                      </a:pPr>
                      <a:endParaRPr lang="fr-FR" sz="1100" b="0" noProof="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kern="1200" noProof="0" dirty="0" err="1">
                          <a:solidFill>
                            <a:schemeClr val="tx1"/>
                          </a:solidFill>
                          <a:latin typeface="+mn-lt"/>
                          <a:ea typeface="+mn-ea"/>
                          <a:cs typeface="+mn-cs"/>
                        </a:rPr>
                        <a:t>Kathryne</a:t>
                      </a:r>
                      <a:r>
                        <a:rPr lang="fr-FR" sz="1100" b="1" kern="1200" noProof="0" dirty="0">
                          <a:solidFill>
                            <a:schemeClr val="tx1"/>
                          </a:solidFill>
                          <a:latin typeface="+mn-lt"/>
                          <a:ea typeface="+mn-ea"/>
                          <a:cs typeface="+mn-cs"/>
                        </a:rPr>
                        <a:t> Fontaine, Collège militaire royal, </a:t>
                      </a:r>
                      <a:r>
                        <a:rPr lang="fr-FR" sz="1100" b="0" kern="1200" noProof="0" dirty="0">
                          <a:solidFill>
                            <a:schemeClr val="tx1"/>
                          </a:solidFill>
                          <a:latin typeface="+mn-lt"/>
                          <a:ea typeface="+mn-ea"/>
                          <a:cs typeface="+mn-cs"/>
                        </a:rPr>
                        <a:t>Lola </a:t>
                      </a:r>
                      <a:r>
                        <a:rPr lang="fr-FR" sz="1100" b="0" kern="1200" noProof="0" dirty="0" err="1">
                          <a:solidFill>
                            <a:schemeClr val="tx1"/>
                          </a:solidFill>
                          <a:latin typeface="+mn-lt"/>
                          <a:ea typeface="+mn-ea"/>
                          <a:cs typeface="+mn-cs"/>
                        </a:rPr>
                        <a:t>Lafon</a:t>
                      </a:r>
                      <a:r>
                        <a:rPr lang="fr-FR" sz="1100" b="0" kern="1200" noProof="0" dirty="0">
                          <a:solidFill>
                            <a:schemeClr val="tx1"/>
                          </a:solidFill>
                          <a:latin typeface="+mn-lt"/>
                          <a:ea typeface="+mn-ea"/>
                          <a:cs typeface="+mn-cs"/>
                        </a:rPr>
                        <a:t> au Musée Anne Frank : la présence aporétique de l’absence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kern="1200" noProof="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kern="1200" noProof="0" dirty="0" err="1">
                          <a:solidFill>
                            <a:schemeClr val="tx1"/>
                          </a:solidFill>
                          <a:latin typeface="+mn-lt"/>
                          <a:ea typeface="+mn-ea"/>
                          <a:cs typeface="+mn-cs"/>
                        </a:rPr>
                        <a:t>Elzbieta</a:t>
                      </a:r>
                      <a:r>
                        <a:rPr lang="fr-FR" sz="1100" b="1" kern="1200" noProof="0" dirty="0">
                          <a:solidFill>
                            <a:schemeClr val="tx1"/>
                          </a:solidFill>
                          <a:latin typeface="+mn-lt"/>
                          <a:ea typeface="+mn-ea"/>
                          <a:cs typeface="+mn-cs"/>
                        </a:rPr>
                        <a:t> </a:t>
                      </a:r>
                      <a:r>
                        <a:rPr lang="fr-FR" sz="1100" b="1" kern="1200" noProof="0" dirty="0" err="1">
                          <a:solidFill>
                            <a:schemeClr val="tx1"/>
                          </a:solidFill>
                          <a:latin typeface="+mn-lt"/>
                          <a:ea typeface="+mn-ea"/>
                          <a:cs typeface="+mn-cs"/>
                        </a:rPr>
                        <a:t>Grodek</a:t>
                      </a:r>
                      <a:r>
                        <a:rPr lang="fr-FR" sz="1100" b="1" kern="1200" noProof="0" dirty="0">
                          <a:solidFill>
                            <a:schemeClr val="tx1"/>
                          </a:solidFill>
                          <a:latin typeface="+mn-lt"/>
                          <a:ea typeface="+mn-ea"/>
                          <a:cs typeface="+mn-cs"/>
                        </a:rPr>
                        <a:t>, McMaster </a:t>
                      </a:r>
                      <a:r>
                        <a:rPr lang="fr-FR" sz="1100" b="1" kern="1200" noProof="0" dirty="0" err="1">
                          <a:solidFill>
                            <a:schemeClr val="tx1"/>
                          </a:solidFill>
                          <a:latin typeface="+mn-lt"/>
                          <a:ea typeface="+mn-ea"/>
                          <a:cs typeface="+mn-cs"/>
                        </a:rPr>
                        <a:t>University</a:t>
                      </a:r>
                      <a:r>
                        <a:rPr lang="fr-FR" sz="1100" b="1" kern="1200" noProof="0" dirty="0">
                          <a:solidFill>
                            <a:schemeClr val="tx1"/>
                          </a:solidFill>
                          <a:latin typeface="+mn-lt"/>
                          <a:ea typeface="+mn-ea"/>
                          <a:cs typeface="+mn-cs"/>
                        </a:rPr>
                        <a:t>, </a:t>
                      </a:r>
                      <a:r>
                        <a:rPr lang="fr-FR" sz="1100" i="1" kern="1200" noProof="0" dirty="0">
                          <a:solidFill>
                            <a:schemeClr val="tx1"/>
                          </a:solidFill>
                          <a:latin typeface="+mn-lt"/>
                          <a:ea typeface="+mn-ea"/>
                          <a:cs typeface="+mn-cs"/>
                        </a:rPr>
                        <a:t>Les vingt-quatre machines à calculer aux portes de l’enfer </a:t>
                      </a:r>
                      <a:r>
                        <a:rPr lang="fr-FR" sz="1100" kern="1200" noProof="0" dirty="0">
                          <a:solidFill>
                            <a:schemeClr val="tx1"/>
                          </a:solidFill>
                          <a:latin typeface="+mn-lt"/>
                          <a:ea typeface="+mn-ea"/>
                          <a:cs typeface="+mn-cs"/>
                        </a:rPr>
                        <a:t>– l’industrie et la finance allemandes au seuil de la Deuxième Guerre mondiale dans </a:t>
                      </a:r>
                      <a:r>
                        <a:rPr lang="fr-FR" sz="1100" i="1" kern="1200" noProof="0" dirty="0">
                          <a:solidFill>
                            <a:schemeClr val="tx1"/>
                          </a:solidFill>
                          <a:latin typeface="+mn-lt"/>
                          <a:ea typeface="+mn-ea"/>
                          <a:cs typeface="+mn-cs"/>
                        </a:rPr>
                        <a:t>L’ordre du jour </a:t>
                      </a:r>
                      <a:r>
                        <a:rPr lang="fr-FR" sz="1100" kern="1200" noProof="0" dirty="0">
                          <a:solidFill>
                            <a:schemeClr val="tx1"/>
                          </a:solidFill>
                          <a:latin typeface="+mn-lt"/>
                          <a:ea typeface="+mn-ea"/>
                          <a:cs typeface="+mn-cs"/>
                        </a:rPr>
                        <a:t>d’Éric Vuillard</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kern="1200" noProof="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Marie Julie, Artiste auteure indépendante, </a:t>
                      </a:r>
                      <a:r>
                        <a:rPr lang="fr-FR" sz="1100" b="0" dirty="0">
                          <a:solidFill>
                            <a:schemeClr val="tx1"/>
                          </a:solidFill>
                          <a:latin typeface="+mn-lt"/>
                          <a:ea typeface="Times New Roman"/>
                          <a:cs typeface="Times New Roman"/>
                        </a:rPr>
                        <a:t>L’intimité des récits de guerre</a:t>
                      </a:r>
                      <a:r>
                        <a:rPr lang="fr-FR" sz="1100" b="0" kern="1200" noProof="0" dirty="0">
                          <a:solidFill>
                            <a:schemeClr val="tx1"/>
                          </a:solidFill>
                          <a:latin typeface="+mn-lt"/>
                          <a:ea typeface="+mn-ea"/>
                          <a:cs typeface="+mn-cs"/>
                        </a:rPr>
                        <a:t> – en ligne</a:t>
                      </a:r>
                      <a:endParaRPr lang="fr-FR" sz="1100" b="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solidFill>
                            <a:schemeClr val="tx1"/>
                          </a:solidFill>
                          <a:latin typeface="+mn-lt"/>
                          <a:ea typeface="Times New Roman"/>
                          <a:cs typeface="Times New Roman"/>
                        </a:rPr>
                        <a:t>Ross Building-R S128</a:t>
                      </a:r>
                    </a:p>
                    <a:p>
                      <a:pPr algn="ctr">
                        <a:lnSpc>
                          <a:spcPct val="100000"/>
                        </a:lnSpc>
                        <a:spcAft>
                          <a:spcPts val="0"/>
                        </a:spcAft>
                      </a:pPr>
                      <a:r>
                        <a:rPr lang="fr-FR" sz="1100" b="1" dirty="0">
                          <a:solidFill>
                            <a:schemeClr val="tx1"/>
                          </a:solidFill>
                          <a:latin typeface="+mn-lt"/>
                          <a:ea typeface="Times New Roman"/>
                          <a:cs typeface="Times New Roman"/>
                        </a:rPr>
                        <a:t>13h30 – 15h00 </a:t>
                      </a:r>
                    </a:p>
                    <a:p>
                      <a:pPr>
                        <a:lnSpc>
                          <a:spcPct val="100000"/>
                        </a:lnSpc>
                        <a:spcAft>
                          <a:spcPts val="0"/>
                        </a:spcAft>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Mathilde-Savard Corbeil</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Séance</a:t>
                      </a:r>
                      <a:r>
                        <a:rPr lang="fr-FR" sz="1100" b="0" dirty="0">
                          <a:solidFill>
                            <a:schemeClr val="tx1"/>
                          </a:solidFill>
                          <a:latin typeface="+mn-lt"/>
                          <a:ea typeface="Times New Roman"/>
                          <a:cs typeface="Times New Roman"/>
                        </a:rPr>
                        <a:t>: Expérimenter entre le visuel et le textuel</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Corentin </a:t>
                      </a:r>
                      <a:r>
                        <a:rPr lang="fr-FR" sz="1100" b="1" dirty="0" err="1">
                          <a:solidFill>
                            <a:schemeClr val="tx1"/>
                          </a:solidFill>
                          <a:latin typeface="+mn-lt"/>
                          <a:ea typeface="Times New Roman"/>
                          <a:cs typeface="Times New Roman"/>
                        </a:rPr>
                        <a:t>Lahouste</a:t>
                      </a:r>
                      <a:r>
                        <a:rPr lang="fr-FR" sz="1100" b="1" dirty="0">
                          <a:solidFill>
                            <a:schemeClr val="tx1"/>
                          </a:solidFill>
                          <a:latin typeface="+mn-lt"/>
                          <a:ea typeface="Times New Roman"/>
                          <a:cs typeface="Times New Roman"/>
                        </a:rPr>
                        <a:t>, Université Laval, </a:t>
                      </a:r>
                      <a:r>
                        <a:rPr lang="fr-FR" sz="1100" b="0" dirty="0">
                          <a:solidFill>
                            <a:schemeClr val="tx1"/>
                          </a:solidFill>
                          <a:latin typeface="+mn-lt"/>
                          <a:ea typeface="Times New Roman"/>
                          <a:cs typeface="Times New Roman"/>
                        </a:rPr>
                        <a:t>Murs d’images d’</a:t>
                      </a:r>
                      <a:r>
                        <a:rPr lang="fr-FR" sz="1100" b="0" dirty="0" err="1">
                          <a:solidFill>
                            <a:schemeClr val="tx1"/>
                          </a:solidFill>
                          <a:latin typeface="+mn-lt"/>
                          <a:ea typeface="Times New Roman"/>
                          <a:cs typeface="Times New Roman"/>
                        </a:rPr>
                        <a:t>écrivain·e·s</a:t>
                      </a:r>
                      <a:r>
                        <a:rPr lang="fr-FR" sz="1100" b="0" dirty="0">
                          <a:solidFill>
                            <a:schemeClr val="tx1"/>
                          </a:solidFill>
                          <a:latin typeface="+mn-lt"/>
                          <a:ea typeface="Times New Roman"/>
                          <a:cs typeface="Times New Roman"/>
                        </a:rPr>
                        <a:t> au XXIème siècle : imprégnation iconologique multidimensionnelle et gestes iconographiques </a:t>
                      </a:r>
                      <a:r>
                        <a:rPr lang="fr-FR" sz="1100" b="0" dirty="0" err="1">
                          <a:solidFill>
                            <a:schemeClr val="tx1"/>
                          </a:solidFill>
                          <a:latin typeface="+mn-lt"/>
                          <a:ea typeface="Times New Roman"/>
                          <a:cs typeface="Times New Roman"/>
                        </a:rPr>
                        <a:t>intermédiaux</a:t>
                      </a:r>
                      <a:r>
                        <a:rPr lang="fr-FR" sz="1100" b="0" dirty="0">
                          <a:solidFill>
                            <a:schemeClr val="tx1"/>
                          </a:solidFill>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Catherine </a:t>
                      </a:r>
                      <a:r>
                        <a:rPr lang="fr-FR" sz="1100" b="1" dirty="0" err="1">
                          <a:solidFill>
                            <a:schemeClr val="tx1"/>
                          </a:solidFill>
                          <a:latin typeface="+mn-lt"/>
                          <a:ea typeface="Times New Roman"/>
                          <a:cs typeface="Times New Roman"/>
                        </a:rPr>
                        <a:t>Gaughan</a:t>
                      </a:r>
                      <a:r>
                        <a:rPr lang="fr-FR" sz="1100" b="1" dirty="0">
                          <a:solidFill>
                            <a:schemeClr val="tx1"/>
                          </a:solidFill>
                          <a:latin typeface="+mn-lt"/>
                          <a:ea typeface="Times New Roman"/>
                          <a:cs typeface="Times New Roman"/>
                        </a:rPr>
                        <a:t>, Toronto </a:t>
                      </a:r>
                      <a:r>
                        <a:rPr lang="fr-FR" sz="1100" b="1" dirty="0" err="1">
                          <a:solidFill>
                            <a:schemeClr val="tx1"/>
                          </a:solidFill>
                          <a:latin typeface="+mn-lt"/>
                          <a:ea typeface="Times New Roman"/>
                          <a:cs typeface="Times New Roman"/>
                        </a:rPr>
                        <a:t>Metropolitan</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Collections et expositions : Le paysage flou entre le mot et la matérialité de l’œuvre d’art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7000"/>
                        </a:lnSpc>
                        <a:spcBef>
                          <a:spcPts val="0"/>
                        </a:spcBef>
                        <a:spcAft>
                          <a:spcPts val="800"/>
                        </a:spcAft>
                        <a:buClrTx/>
                        <a:buSzTx/>
                        <a:buFontTx/>
                        <a:buNone/>
                        <a:tabLst/>
                        <a:defRPr/>
                      </a:pPr>
                      <a:r>
                        <a:rPr lang="en-CA" sz="1100" b="1" dirty="0">
                          <a:solidFill>
                            <a:schemeClr val="tx1"/>
                          </a:solidFill>
                          <a:effectLst/>
                          <a:latin typeface="+mn-lt"/>
                          <a:ea typeface="MS Mincho" panose="02020609040205080304" pitchFamily="49" charset="-128"/>
                          <a:cs typeface="Calibri" panose="020F0502020204030204" pitchFamily="34" charset="0"/>
                        </a:rPr>
                        <a:t>Nicholas Hauck</a:t>
                      </a:r>
                      <a:r>
                        <a:rPr lang="en-CA" sz="1100" b="1" dirty="0">
                          <a:solidFill>
                            <a:schemeClr val="tx1"/>
                          </a:solidFill>
                          <a:effectLst/>
                          <a:latin typeface="+mn-lt"/>
                          <a:ea typeface="MS Mincho" panose="02020609040205080304" pitchFamily="49" charset="-128"/>
                          <a:cs typeface="Times New Roman" panose="02020603050405020304" pitchFamily="18" charset="0"/>
                        </a:rPr>
                        <a:t>, </a:t>
                      </a:r>
                      <a:r>
                        <a:rPr lang="en-CA" sz="1100" b="1" dirty="0">
                          <a:solidFill>
                            <a:schemeClr val="tx1"/>
                          </a:solidFill>
                          <a:effectLst/>
                          <a:latin typeface="+mn-lt"/>
                          <a:ea typeface="MS Mincho" panose="02020609040205080304" pitchFamily="49" charset="-128"/>
                          <a:cs typeface="Calibri" panose="020F0502020204030204" pitchFamily="34" charset="0"/>
                        </a:rPr>
                        <a:t>Brock University, </a:t>
                      </a:r>
                      <a:r>
                        <a:rPr lang="en-CA" sz="1100" dirty="0" err="1">
                          <a:solidFill>
                            <a:schemeClr val="tx1"/>
                          </a:solidFill>
                          <a:effectLst/>
                          <a:latin typeface="+mn-lt"/>
                          <a:ea typeface="MS Mincho" panose="02020609040205080304" pitchFamily="49" charset="-128"/>
                          <a:cs typeface="Calibri" panose="020F0502020204030204" pitchFamily="34" charset="0"/>
                        </a:rPr>
                        <a:t>Ghérasim</a:t>
                      </a:r>
                      <a:r>
                        <a:rPr lang="en-CA" sz="1100" dirty="0">
                          <a:solidFill>
                            <a:schemeClr val="tx1"/>
                          </a:solidFill>
                          <a:effectLst/>
                          <a:latin typeface="+mn-lt"/>
                          <a:ea typeface="MS Mincho" panose="02020609040205080304" pitchFamily="49" charset="-128"/>
                          <a:cs typeface="Calibri" panose="020F0502020204030204" pitchFamily="34" charset="0"/>
                        </a:rPr>
                        <a:t> Luca et </a:t>
                      </a:r>
                      <a:r>
                        <a:rPr lang="en-CA" sz="1100" dirty="0" err="1">
                          <a:solidFill>
                            <a:schemeClr val="tx1"/>
                          </a:solidFill>
                          <a:effectLst/>
                          <a:latin typeface="+mn-lt"/>
                          <a:ea typeface="MS Mincho" panose="02020609040205080304" pitchFamily="49" charset="-128"/>
                          <a:cs typeface="Calibri" panose="020F0502020204030204" pitchFamily="34" charset="0"/>
                        </a:rPr>
                        <a:t>ses</a:t>
                      </a:r>
                      <a:r>
                        <a:rPr lang="en-CA" sz="1100" dirty="0">
                          <a:solidFill>
                            <a:schemeClr val="tx1"/>
                          </a:solidFill>
                          <a:effectLst/>
                          <a:latin typeface="+mn-lt"/>
                          <a:ea typeface="MS Mincho" panose="02020609040205080304" pitchFamily="49" charset="-128"/>
                          <a:cs typeface="Calibri" panose="020F0502020204030204" pitchFamily="34" charset="0"/>
                        </a:rPr>
                        <a:t> </a:t>
                      </a:r>
                      <a:r>
                        <a:rPr lang="en-CA" sz="1100" dirty="0" err="1">
                          <a:solidFill>
                            <a:schemeClr val="tx1"/>
                          </a:solidFill>
                          <a:effectLst/>
                          <a:latin typeface="+mn-lt"/>
                          <a:ea typeface="MS Mincho" panose="02020609040205080304" pitchFamily="49" charset="-128"/>
                          <a:cs typeface="Calibri" panose="020F0502020204030204" pitchFamily="34" charset="0"/>
                        </a:rPr>
                        <a:t>amis</a:t>
                      </a:r>
                      <a:r>
                        <a:rPr lang="en-CA" sz="1100" dirty="0">
                          <a:solidFill>
                            <a:schemeClr val="tx1"/>
                          </a:solidFill>
                          <a:effectLst/>
                          <a:latin typeface="+mn-lt"/>
                          <a:ea typeface="MS Mincho" panose="02020609040205080304" pitchFamily="49" charset="-128"/>
                          <a:cs typeface="Calibri" panose="020F0502020204030204" pitchFamily="34" charset="0"/>
                        </a:rPr>
                        <a:t> </a:t>
                      </a:r>
                      <a:r>
                        <a:rPr lang="en-CA" sz="1100" dirty="0" err="1">
                          <a:solidFill>
                            <a:schemeClr val="tx1"/>
                          </a:solidFill>
                          <a:effectLst/>
                          <a:latin typeface="+mn-lt"/>
                          <a:ea typeface="MS Mincho" panose="02020609040205080304" pitchFamily="49" charset="-128"/>
                          <a:cs typeface="Calibri" panose="020F0502020204030204" pitchFamily="34" charset="0"/>
                        </a:rPr>
                        <a:t>peintres</a:t>
                      </a:r>
                      <a:endParaRPr lang="fr-FR" sz="1100" b="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100" b="1" dirty="0">
                          <a:solidFill>
                            <a:schemeClr val="tx1"/>
                          </a:solidFill>
                          <a:latin typeface="+mn-lt"/>
                          <a:ea typeface="Times New Roman"/>
                          <a:cs typeface="Times New Roman"/>
                        </a:rPr>
                        <a:t>Ross Building-R S104</a:t>
                      </a:r>
                    </a:p>
                    <a:p>
                      <a:pPr algn="ctr">
                        <a:spcAft>
                          <a:spcPts val="0"/>
                        </a:spcAft>
                      </a:pPr>
                      <a:r>
                        <a:rPr lang="fr-FR" sz="1100" b="1" u="none" dirty="0">
                          <a:solidFill>
                            <a:schemeClr val="tx1"/>
                          </a:solidFill>
                          <a:latin typeface="+mn-lt"/>
                          <a:ea typeface="Times New Roman"/>
                          <a:cs typeface="Times New Roman"/>
                        </a:rPr>
                        <a:t>13h30– 14h30 </a:t>
                      </a:r>
                    </a:p>
                    <a:p>
                      <a:pPr algn="ctr">
                        <a:spcAft>
                          <a:spcPts val="0"/>
                        </a:spcAft>
                      </a:pPr>
                      <a:endParaRPr lang="fr-FR" sz="1100" b="1" dirty="0">
                        <a:solidFill>
                          <a:schemeClr val="tx1"/>
                        </a:solidFill>
                        <a:latin typeface="+mn-lt"/>
                        <a:ea typeface="Times New Roman"/>
                        <a:cs typeface="Times New Roman"/>
                      </a:endParaRPr>
                    </a:p>
                    <a:p>
                      <a:pPr>
                        <a:lnSpc>
                          <a:spcPct val="100000"/>
                        </a:lnSpc>
                        <a:spcAft>
                          <a:spcPts val="0"/>
                        </a:spcAft>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a:t>
                      </a:r>
                      <a:r>
                        <a:rPr lang="fr-FR" sz="1100" dirty="0">
                          <a:solidFill>
                            <a:schemeClr val="tx1"/>
                          </a:solidFill>
                          <a:latin typeface="+mn-lt"/>
                          <a:ea typeface="Times New Roman"/>
                          <a:cs typeface="Times New Roman"/>
                        </a:rPr>
                        <a:t> </a:t>
                      </a:r>
                      <a:r>
                        <a:rPr lang="fr-FR" sz="1100" b="1" dirty="0">
                          <a:solidFill>
                            <a:schemeClr val="tx1"/>
                          </a:solidFill>
                          <a:latin typeface="+mn-lt"/>
                          <a:ea typeface="Times New Roman"/>
                          <a:cs typeface="Times New Roman"/>
                        </a:rPr>
                        <a:t>Randall </a:t>
                      </a:r>
                      <a:r>
                        <a:rPr lang="fr-FR" sz="1100" b="1" dirty="0" err="1">
                          <a:solidFill>
                            <a:schemeClr val="tx1"/>
                          </a:solidFill>
                          <a:latin typeface="+mn-lt"/>
                          <a:ea typeface="Times New Roman"/>
                          <a:cs typeface="Times New Roman"/>
                        </a:rPr>
                        <a:t>Gess</a:t>
                      </a:r>
                      <a:r>
                        <a:rPr lang="fr-FR" sz="1100" b="1" dirty="0">
                          <a:solidFill>
                            <a:schemeClr val="tx1"/>
                          </a:solidFill>
                          <a:latin typeface="+mn-lt"/>
                          <a:ea typeface="Times New Roman"/>
                          <a:cs typeface="Times New Roman"/>
                        </a:rPr>
                        <a:t>,</a:t>
                      </a:r>
                      <a:endParaRPr lang="fr-FR" sz="1100" dirty="0">
                        <a:solidFill>
                          <a:schemeClr val="tx1"/>
                        </a:solidFill>
                        <a:latin typeface="+mn-lt"/>
                        <a:ea typeface="Times New Roman"/>
                        <a:cs typeface="Times New Roman"/>
                      </a:endParaRPr>
                    </a:p>
                    <a:p>
                      <a:pPr>
                        <a:lnSpc>
                          <a:spcPct val="100000"/>
                        </a:lnSpc>
                        <a:spcAft>
                          <a:spcPts val="0"/>
                        </a:spcAft>
                      </a:pPr>
                      <a:r>
                        <a:rPr lang="fr-FR" sz="1100" b="1" dirty="0">
                          <a:solidFill>
                            <a:schemeClr val="tx1"/>
                          </a:solidFill>
                          <a:latin typeface="+mn-lt"/>
                          <a:ea typeface="Times New Roman"/>
                          <a:cs typeface="Times New Roman"/>
                        </a:rPr>
                        <a:t>Séance</a:t>
                      </a:r>
                      <a:r>
                        <a:rPr lang="fr-FR" sz="1100" b="0" dirty="0">
                          <a:solidFill>
                            <a:schemeClr val="tx1"/>
                          </a:solidFill>
                          <a:latin typeface="+mn-lt"/>
                          <a:ea typeface="Times New Roman"/>
                          <a:cs typeface="Times New Roman"/>
                        </a:rPr>
                        <a:t> : Didactique de la prononciation 2</a:t>
                      </a:r>
                    </a:p>
                    <a:p>
                      <a:pPr>
                        <a:lnSpc>
                          <a:spcPct val="100000"/>
                        </a:lnSpc>
                        <a:spcAft>
                          <a:spcPts val="0"/>
                        </a:spcAft>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Randall </a:t>
                      </a:r>
                      <a:r>
                        <a:rPr lang="fr-FR" sz="1100" b="1" dirty="0" err="1">
                          <a:solidFill>
                            <a:schemeClr val="tx1"/>
                          </a:solidFill>
                          <a:latin typeface="+mn-lt"/>
                          <a:ea typeface="Times New Roman"/>
                          <a:cs typeface="Times New Roman"/>
                        </a:rPr>
                        <a:t>Gess</a:t>
                      </a:r>
                      <a:r>
                        <a:rPr lang="fr-FR" sz="1100" b="1" dirty="0">
                          <a:solidFill>
                            <a:schemeClr val="tx1"/>
                          </a:solidFill>
                          <a:latin typeface="+mn-lt"/>
                          <a:ea typeface="Times New Roman"/>
                          <a:cs typeface="Times New Roman"/>
                        </a:rPr>
                        <a:t>, Carleton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Le traitement de l’input dans la didactique de la prononciation avancée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Svetla </a:t>
                      </a:r>
                      <a:r>
                        <a:rPr lang="fr-FR" sz="1100" b="1" dirty="0" err="1">
                          <a:solidFill>
                            <a:schemeClr val="tx1"/>
                          </a:solidFill>
                          <a:latin typeface="+mn-lt"/>
                          <a:ea typeface="Times New Roman"/>
                          <a:cs typeface="Times New Roman"/>
                        </a:rPr>
                        <a:t>Kaménova</a:t>
                      </a:r>
                      <a:r>
                        <a:rPr lang="fr-FR" sz="1100" b="1" dirty="0">
                          <a:solidFill>
                            <a:schemeClr val="tx1"/>
                          </a:solidFill>
                          <a:latin typeface="+mn-lt"/>
                          <a:ea typeface="Times New Roman"/>
                          <a:cs typeface="Times New Roman"/>
                        </a:rPr>
                        <a:t>, Université Concordia, </a:t>
                      </a:r>
                      <a:r>
                        <a:rPr lang="fr-FR" sz="1100" b="0" dirty="0">
                          <a:solidFill>
                            <a:schemeClr val="tx1"/>
                          </a:solidFill>
                          <a:latin typeface="+mn-lt"/>
                          <a:ea typeface="Times New Roman"/>
                          <a:cs typeface="Times New Roman"/>
                        </a:rPr>
                        <a:t>Enseigner la prononciation en classe de FLE avec la méthode verbo-tonale (MVT)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100" b="1" dirty="0">
                          <a:solidFill>
                            <a:schemeClr val="tx1"/>
                          </a:solidFill>
                          <a:latin typeface="+mn-lt"/>
                          <a:ea typeface="Times New Roman"/>
                          <a:cs typeface="Times New Roman"/>
                        </a:rPr>
                        <a:t>Ross Building-R S102</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13h30–15h10 </a:t>
                      </a:r>
                      <a:endParaRPr lang="fr-FR" sz="1100" dirty="0">
                        <a:solidFill>
                          <a:schemeClr val="tx1"/>
                        </a:solidFill>
                        <a:latin typeface="+mn-lt"/>
                        <a:ea typeface="Times New Roman"/>
                        <a:cs typeface="Times New Roman"/>
                      </a:endParaRPr>
                    </a:p>
                    <a:p>
                      <a:pPr>
                        <a:spcAft>
                          <a:spcPts val="0"/>
                        </a:spcAft>
                      </a:pPr>
                      <a:endParaRPr lang="fr-FR"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a:t>
                      </a:r>
                      <a:r>
                        <a:rPr lang="fr-FR" sz="1100" dirty="0">
                          <a:solidFill>
                            <a:schemeClr val="tx1"/>
                          </a:solidFill>
                          <a:latin typeface="+mn-lt"/>
                          <a:ea typeface="Times New Roman"/>
                          <a:cs typeface="Times New Roman"/>
                        </a:rPr>
                        <a:t> </a:t>
                      </a:r>
                      <a:r>
                        <a:rPr lang="fr-FR" sz="1100" dirty="0" err="1">
                          <a:solidFill>
                            <a:schemeClr val="tx1"/>
                          </a:solidFill>
                          <a:latin typeface="+mn-lt"/>
                          <a:ea typeface="Times New Roman"/>
                          <a:cs typeface="Times New Roman"/>
                        </a:rPr>
                        <a:t>Douniazed</a:t>
                      </a:r>
                      <a:r>
                        <a:rPr lang="fr-FR" sz="1100" dirty="0">
                          <a:solidFill>
                            <a:schemeClr val="tx1"/>
                          </a:solidFill>
                          <a:latin typeface="+mn-lt"/>
                          <a:ea typeface="Times New Roman"/>
                          <a:cs typeface="Times New Roman"/>
                        </a:rPr>
                        <a:t> </a:t>
                      </a:r>
                      <a:r>
                        <a:rPr lang="fr-FR" sz="1100" dirty="0" err="1">
                          <a:solidFill>
                            <a:schemeClr val="tx1"/>
                          </a:solidFill>
                          <a:latin typeface="+mn-lt"/>
                          <a:ea typeface="Times New Roman"/>
                          <a:cs typeface="Times New Roman"/>
                        </a:rPr>
                        <a:t>Ramoul</a:t>
                      </a:r>
                      <a:r>
                        <a:rPr lang="fr-FR" sz="1100" dirty="0">
                          <a:solidFill>
                            <a:schemeClr val="tx1"/>
                          </a:solidFill>
                          <a:latin typeface="+mn-lt"/>
                          <a:ea typeface="Times New Roman"/>
                          <a:cs typeface="Times New Roman"/>
                        </a:rPr>
                        <a:t> et </a:t>
                      </a:r>
                      <a:r>
                        <a:rPr lang="fr-CA" sz="1100" kern="1200" dirty="0" err="1">
                          <a:solidFill>
                            <a:schemeClr val="tx1"/>
                          </a:solidFill>
                          <a:effectLst/>
                          <a:latin typeface="+mn-lt"/>
                          <a:ea typeface="+mn-ea"/>
                          <a:cs typeface="+mn-cs"/>
                        </a:rPr>
                        <a:t>Abiela</a:t>
                      </a:r>
                      <a:r>
                        <a:rPr lang="fr-CA" sz="1100" kern="1200" dirty="0">
                          <a:solidFill>
                            <a:schemeClr val="tx1"/>
                          </a:solidFill>
                          <a:effectLst/>
                          <a:latin typeface="+mn-lt"/>
                          <a:ea typeface="+mn-ea"/>
                          <a:cs typeface="+mn-cs"/>
                        </a:rPr>
                        <a:t> </a:t>
                      </a:r>
                      <a:r>
                        <a:rPr lang="fr-CA" sz="1100" kern="1200" dirty="0" err="1">
                          <a:solidFill>
                            <a:schemeClr val="tx1"/>
                          </a:solidFill>
                          <a:effectLst/>
                          <a:latin typeface="+mn-lt"/>
                          <a:ea typeface="+mn-ea"/>
                          <a:cs typeface="+mn-cs"/>
                        </a:rPr>
                        <a:t>Lepingwell</a:t>
                      </a:r>
                      <a:r>
                        <a:rPr lang="fr-CA" sz="1100" kern="1200" dirty="0">
                          <a:solidFill>
                            <a:schemeClr val="tx1"/>
                          </a:solidFill>
                          <a:effectLst/>
                          <a:latin typeface="+mn-lt"/>
                          <a:ea typeface="+mn-ea"/>
                          <a:cs typeface="+mn-cs"/>
                        </a:rPr>
                        <a:t>-Tardieu</a:t>
                      </a:r>
                      <a:endParaRPr lang="fr-FR" sz="110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Philippe </a:t>
                      </a:r>
                      <a:r>
                        <a:rPr lang="fr-FR" sz="1100" b="1" dirty="0" err="1">
                          <a:solidFill>
                            <a:schemeClr val="tx1"/>
                          </a:solidFill>
                          <a:latin typeface="+mn-lt"/>
                          <a:ea typeface="Times New Roman"/>
                          <a:cs typeface="Times New Roman"/>
                        </a:rPr>
                        <a:t>Basabose</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Memorial</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a:t>
                      </a:r>
                      <a:r>
                        <a:rPr lang="fr-FR" sz="1100" b="0" dirty="0">
                          <a:solidFill>
                            <a:schemeClr val="tx1"/>
                          </a:solidFill>
                          <a:latin typeface="+mn-lt"/>
                          <a:ea typeface="Times New Roman"/>
                          <a:cs typeface="Times New Roman"/>
                        </a:rPr>
                        <a:t> Scholastique </a:t>
                      </a:r>
                      <a:r>
                        <a:rPr lang="fr-FR" sz="1100" b="0" dirty="0" err="1">
                          <a:solidFill>
                            <a:schemeClr val="tx1"/>
                          </a:solidFill>
                          <a:latin typeface="+mn-lt"/>
                          <a:ea typeface="Times New Roman"/>
                          <a:cs typeface="Times New Roman"/>
                        </a:rPr>
                        <a:t>Mukasonga</a:t>
                      </a:r>
                      <a:r>
                        <a:rPr lang="fr-FR" sz="1100" b="0" dirty="0">
                          <a:solidFill>
                            <a:schemeClr val="tx1"/>
                          </a:solidFill>
                          <a:latin typeface="+mn-lt"/>
                          <a:ea typeface="Times New Roman"/>
                          <a:cs typeface="Times New Roman"/>
                        </a:rPr>
                        <a:t>: entre histoire et récit mémoriel – en ligne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solidFill>
                            <a:schemeClr val="tx1"/>
                          </a:solidFill>
                          <a:latin typeface="+mn-lt"/>
                          <a:ea typeface="Times New Roman"/>
                          <a:cs typeface="Times New Roman"/>
                        </a:rPr>
                        <a:t>Zouhour</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Bessrour</a:t>
                      </a:r>
                      <a:r>
                        <a:rPr lang="fr-FR" sz="1100" b="1" dirty="0">
                          <a:solidFill>
                            <a:schemeClr val="tx1"/>
                          </a:solidFill>
                          <a:latin typeface="+mn-lt"/>
                          <a:ea typeface="Times New Roman"/>
                          <a:cs typeface="Times New Roman"/>
                        </a:rPr>
                        <a:t>, l’Ecole Supérieure des Sciences Economiques et Commerciales de Tunis, </a:t>
                      </a:r>
                      <a:r>
                        <a:rPr lang="fr-FR" sz="1100" b="0" dirty="0">
                          <a:solidFill>
                            <a:schemeClr val="tx1"/>
                          </a:solidFill>
                          <a:latin typeface="+mn-lt"/>
                          <a:ea typeface="Times New Roman"/>
                          <a:cs typeface="Times New Roman"/>
                        </a:rPr>
                        <a:t>Postures</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des écrivaines contemporaines et esthétiques de soi au féminin Les cas des récits de vies de Malika </a:t>
                      </a:r>
                      <a:r>
                        <a:rPr lang="fr-FR" sz="1100" b="0" dirty="0" err="1">
                          <a:solidFill>
                            <a:schemeClr val="tx1"/>
                          </a:solidFill>
                          <a:latin typeface="+mn-lt"/>
                          <a:ea typeface="Times New Roman"/>
                          <a:cs typeface="Times New Roman"/>
                        </a:rPr>
                        <a:t>Mokeddem</a:t>
                      </a:r>
                      <a:r>
                        <a:rPr lang="fr-FR" sz="1100" b="0" dirty="0">
                          <a:solidFill>
                            <a:schemeClr val="tx1"/>
                          </a:solidFill>
                          <a:latin typeface="+mn-lt"/>
                          <a:ea typeface="Times New Roman"/>
                          <a:cs typeface="Times New Roman"/>
                        </a:rPr>
                        <a:t> et d’Ananda Devi – en ligne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solidFill>
                            <a:schemeClr val="tx1"/>
                          </a:solidFill>
                          <a:latin typeface="+mn-lt"/>
                          <a:ea typeface="Times New Roman"/>
                          <a:cs typeface="Times New Roman"/>
                        </a:rPr>
                        <a:t>Douniazed</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Ramoul</a:t>
                      </a:r>
                      <a:r>
                        <a:rPr lang="fr-FR" sz="1100" b="1" dirty="0">
                          <a:solidFill>
                            <a:schemeClr val="tx1"/>
                          </a:solidFill>
                          <a:latin typeface="+mn-lt"/>
                          <a:ea typeface="Times New Roman"/>
                          <a:cs typeface="Times New Roman"/>
                        </a:rPr>
                        <a:t>, Université de Montréal, </a:t>
                      </a:r>
                      <a:r>
                        <a:rPr lang="fr-FR" sz="1100" b="0" dirty="0">
                          <a:solidFill>
                            <a:schemeClr val="tx1"/>
                          </a:solidFill>
                          <a:latin typeface="+mn-lt"/>
                          <a:ea typeface="Times New Roman"/>
                          <a:cs typeface="Times New Roman"/>
                        </a:rPr>
                        <a:t>La </a:t>
                      </a:r>
                      <a:r>
                        <a:rPr lang="fr-FR" sz="1100" b="0" dirty="0" err="1">
                          <a:solidFill>
                            <a:schemeClr val="tx1"/>
                          </a:solidFill>
                          <a:latin typeface="+mn-lt"/>
                          <a:ea typeface="Times New Roman"/>
                          <a:cs typeface="Times New Roman"/>
                        </a:rPr>
                        <a:t>biofiction</a:t>
                      </a:r>
                      <a:r>
                        <a:rPr lang="fr-FR" sz="1100" b="0" dirty="0">
                          <a:solidFill>
                            <a:schemeClr val="tx1"/>
                          </a:solidFill>
                          <a:latin typeface="+mn-lt"/>
                          <a:ea typeface="Times New Roman"/>
                          <a:cs typeface="Times New Roman"/>
                        </a:rPr>
                        <a:t> comme nouvelle forme pour voir autrement les crises contemporaines – en ligne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971600" y="-261610"/>
            <a:ext cx="7844341"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325438" algn="l"/>
              </a:tabLst>
            </a:pPr>
            <a:endParaRPr lang="fr-FR" sz="2000" b="1" dirty="0">
              <a:ea typeface="Times New Roman" pitchFamily="18" charset="0"/>
              <a:cs typeface="Times New Roman" pitchFamily="18" charset="0"/>
            </a:endParaRPr>
          </a:p>
          <a:p>
            <a:pPr lvl="0" algn="ctr" fontAlgn="base">
              <a:spcBef>
                <a:spcPct val="0"/>
              </a:spcBef>
              <a:spcAft>
                <a:spcPct val="0"/>
              </a:spcAft>
              <a:tabLst>
                <a:tab pos="325438" algn="l"/>
              </a:tabLst>
            </a:pPr>
            <a:r>
              <a:rPr lang="fr-FR" sz="2000" b="1" dirty="0">
                <a:ea typeface="Times New Roman" pitchFamily="18" charset="0"/>
                <a:cs typeface="Times New Roman" pitchFamily="18" charset="0"/>
              </a:rPr>
              <a:t>SAMEDI</a:t>
            </a:r>
            <a:r>
              <a:rPr kumimoji="0" lang="fr-FR" sz="2000" b="1" i="0" u="none" strike="noStrike" cap="none" normalizeH="0" baseline="0" dirty="0">
                <a:ln>
                  <a:noFill/>
                </a:ln>
                <a:effectLst/>
                <a:ea typeface="Times New Roman" pitchFamily="18" charset="0"/>
                <a:cs typeface="Times New Roman" pitchFamily="18" charset="0"/>
              </a:rPr>
              <a:t> 27 mai </a:t>
            </a:r>
            <a:r>
              <a:rPr lang="fr-FR" sz="2000" b="1" dirty="0">
                <a:ea typeface="Times New Roman" pitchFamily="18" charset="0"/>
                <a:cs typeface="Times New Roman" pitchFamily="18" charset="0"/>
              </a:rPr>
              <a:t>– Conférence plénière </a:t>
            </a:r>
          </a:p>
          <a:p>
            <a:r>
              <a:rPr lang="fr-FR" sz="1400" dirty="0">
                <a:ea typeface="Times New Roman" pitchFamily="18" charset="0"/>
                <a:cs typeface="Times New Roman" pitchFamily="18" charset="0"/>
              </a:rPr>
              <a:t>16h-17h- </a:t>
            </a:r>
            <a:r>
              <a:rPr lang="fr-CA" sz="1400" dirty="0"/>
              <a:t>Vari Hall D </a:t>
            </a:r>
            <a:r>
              <a:rPr lang="fr-FR" sz="1400" dirty="0">
                <a:ea typeface="Times New Roman" pitchFamily="18" charset="0"/>
                <a:cs typeface="Times New Roman" pitchFamily="18" charset="0"/>
              </a:rPr>
              <a:t>- Lien Zoom : </a:t>
            </a:r>
            <a:r>
              <a:rPr lang="fr-CA" sz="1400" dirty="0">
                <a:hlinkClick r:id="rId3"/>
              </a:rPr>
              <a:t>https://zoom.us/j/94432842429</a:t>
            </a:r>
            <a:r>
              <a:rPr lang="fr-CA" sz="1400" dirty="0"/>
              <a:t> (ID de réunion : 944 3284 2429)</a:t>
            </a:r>
          </a:p>
          <a:p>
            <a:endParaRPr lang="fr-CA" sz="1400" dirty="0"/>
          </a:p>
          <a:p>
            <a:br>
              <a:rPr lang="fr-CA" dirty="0"/>
            </a:br>
            <a:endParaRPr lang="fr-CA" dirty="0"/>
          </a:p>
          <a:p>
            <a:pPr lvl="0" algn="ctr" fontAlgn="base">
              <a:spcBef>
                <a:spcPct val="0"/>
              </a:spcBef>
              <a:spcAft>
                <a:spcPct val="0"/>
              </a:spcAft>
              <a:tabLst>
                <a:tab pos="325438" algn="l"/>
              </a:tabLst>
            </a:pPr>
            <a:endParaRPr kumimoji="0" lang="fr-FR" sz="1600" i="0" u="none" strike="noStrike" cap="none" normalizeH="0" baseline="0" dirty="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25438" algn="l"/>
              </a:tabLst>
            </a:pPr>
            <a:endParaRPr kumimoji="0" lang="fr-FR" sz="1600" b="0" i="0" u="none" strike="noStrike" cap="none" normalizeH="0" baseline="0" dirty="0">
              <a:ln>
                <a:noFill/>
              </a:ln>
              <a:solidFill>
                <a:schemeClr val="tx1"/>
              </a:solidFill>
              <a:effectLst/>
              <a:latin typeface="Perpetua Titling MT" pitchFamily="18" charset="0"/>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23123260"/>
              </p:ext>
            </p:extLst>
          </p:nvPr>
        </p:nvGraphicFramePr>
        <p:xfrm>
          <a:off x="179512" y="649198"/>
          <a:ext cx="8731494" cy="5593080"/>
        </p:xfrm>
        <a:graphic>
          <a:graphicData uri="http://schemas.openxmlformats.org/drawingml/2006/table">
            <a:tbl>
              <a:tblPr/>
              <a:tblGrid>
                <a:gridCol w="8731494">
                  <a:extLst>
                    <a:ext uri="{9D8B030D-6E8A-4147-A177-3AD203B41FA5}">
                      <a16:colId xmlns:a16="http://schemas.microsoft.com/office/drawing/2014/main" val="20000"/>
                    </a:ext>
                  </a:extLst>
                </a:gridCol>
              </a:tblGrid>
              <a:tr h="5366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0" kern="1200" dirty="0">
                          <a:solidFill>
                            <a:schemeClr val="tx1"/>
                          </a:solidFill>
                          <a:latin typeface="Garamond" pitchFamily="18" charset="0"/>
                          <a:ea typeface="+mn-ea"/>
                          <a:cs typeface="+mn-cs"/>
                        </a:rPr>
                        <a:t>                                                                                                                         Présidence : </a:t>
                      </a:r>
                      <a:r>
                        <a:rPr lang="fr-FR" sz="1600" b="0" kern="1200" dirty="0" err="1">
                          <a:solidFill>
                            <a:schemeClr val="tx1"/>
                          </a:solidFill>
                          <a:latin typeface="Garamond" pitchFamily="18" charset="0"/>
                          <a:ea typeface="+mn-ea"/>
                          <a:cs typeface="+mn-cs"/>
                        </a:rPr>
                        <a:t>Kathryne</a:t>
                      </a:r>
                      <a:r>
                        <a:rPr lang="fr-FR" sz="1600" b="0" kern="1200" dirty="0">
                          <a:solidFill>
                            <a:schemeClr val="tx1"/>
                          </a:solidFill>
                          <a:latin typeface="Garamond" pitchFamily="18" charset="0"/>
                          <a:ea typeface="+mn-ea"/>
                          <a:cs typeface="+mn-cs"/>
                        </a:rPr>
                        <a:t> Fontaine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600" b="0" kern="1200" dirty="0">
                        <a:solidFill>
                          <a:schemeClr val="tx1"/>
                        </a:solidFill>
                        <a:latin typeface="Garamond" pitchFamily="18"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600" b="0" kern="1200" dirty="0">
                          <a:solidFill>
                            <a:schemeClr val="tx1"/>
                          </a:solidFill>
                          <a:latin typeface="Garamond" pitchFamily="18" charset="0"/>
                          <a:ea typeface="+mn-ea"/>
                          <a:cs typeface="+mn-cs"/>
                        </a:rPr>
                        <a:t>			</a:t>
                      </a:r>
                      <a:r>
                        <a:rPr lang="fr-FR" sz="1600" b="1" dirty="0">
                          <a:latin typeface="Arial" pitchFamily="34" charset="0"/>
                          <a:ea typeface="Times New Roman"/>
                          <a:cs typeface="Arial" pitchFamily="34" charset="0"/>
                        </a:rPr>
                        <a:t> </a:t>
                      </a:r>
                      <a:endParaRPr lang="fr-FR" sz="1200" b="1" dirty="0">
                        <a:latin typeface="Arial" pitchFamily="34" charset="0"/>
                        <a:ea typeface="Times New Roman"/>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a:latin typeface="Arial" pitchFamily="34" charset="0"/>
                        <a:ea typeface="Times New Roman"/>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Arial" pitchFamily="34" charset="0"/>
                          <a:ea typeface="Times New Roman"/>
                          <a:cs typeface="Arial" pitchFamily="34" charset="0"/>
                        </a:rPr>
                        <a:t>	</a:t>
                      </a:r>
                      <a:endParaRPr lang="en-CA" sz="900" b="0" dirty="0">
                        <a:latin typeface="Garamond"/>
                        <a:ea typeface="Times New Roman"/>
                        <a:cs typeface="Times New Roman"/>
                      </a:endParaRPr>
                    </a:p>
                    <a:p>
                      <a:pPr marL="0" marR="0" indent="0" algn="just" defTabSz="914400" rtl="0" eaLnBrk="1" fontAlgn="auto" latinLnBrk="0" hangingPunct="1">
                        <a:lnSpc>
                          <a:spcPct val="100000"/>
                        </a:lnSpc>
                        <a:spcBef>
                          <a:spcPts val="0"/>
                        </a:spcBef>
                        <a:spcAft>
                          <a:spcPts val="600"/>
                        </a:spcAft>
                        <a:buClrTx/>
                        <a:buSzTx/>
                        <a:buFontTx/>
                        <a:buNone/>
                        <a:tabLst/>
                        <a:defRPr/>
                      </a:pPr>
                      <a:endParaRPr lang="fr-FR" sz="1400" b="0" baseline="0" dirty="0">
                        <a:latin typeface="+mn-lt"/>
                        <a:ea typeface="Times New Roman"/>
                        <a:cs typeface="Times New Roman" panose="02020603050405020304" pitchFamily="18" charset="0"/>
                      </a:endParaRPr>
                    </a:p>
                    <a:p>
                      <a:pPr algn="just" rtl="0" latinLnBrk="0"/>
                      <a:r>
                        <a:rPr lang="fr-CA" sz="1600" kern="1200" dirty="0">
                          <a:solidFill>
                            <a:schemeClr val="tx1"/>
                          </a:solidFill>
                          <a:effectLst/>
                          <a:latin typeface="+mn-lt"/>
                          <a:ea typeface="+mn-ea"/>
                          <a:cs typeface="+mn-cs"/>
                        </a:rPr>
                        <a:t>Depuis le début de la guerre, le théâtre ukrainien vit un bouleversement, une sorte de décolonisation de la culture ukrainienne face à la « grande » culture russe. Alors que l’humanité est en crise, on vit une transformation de perception face à la culture russe versus la culture ukrainienne, et le théâtre ukrainien à l’étranger est devenu un participant à part entière dans le processus théâtral international. Gregory </a:t>
                      </a:r>
                      <a:r>
                        <a:rPr lang="fr-CA" sz="1600" kern="1200" dirty="0" err="1">
                          <a:solidFill>
                            <a:schemeClr val="tx1"/>
                          </a:solidFill>
                          <a:effectLst/>
                          <a:latin typeface="+mn-lt"/>
                          <a:ea typeface="+mn-ea"/>
                          <a:cs typeface="+mn-cs"/>
                        </a:rPr>
                        <a:t>Hlady</a:t>
                      </a:r>
                      <a:r>
                        <a:rPr lang="fr-CA" sz="1600" kern="1200" dirty="0">
                          <a:solidFill>
                            <a:schemeClr val="tx1"/>
                          </a:solidFill>
                          <a:effectLst/>
                          <a:latin typeface="+mn-lt"/>
                          <a:ea typeface="+mn-ea"/>
                          <a:cs typeface="+mn-cs"/>
                        </a:rPr>
                        <a:t>, homme de théâtre québécois d’origine ukrainienne, fera un exposé de sa propre expérience, de son histoire et de son vécu en Union Soviétique, alors que la guerre a bouleversé les fondements de sa formation ainsi que ses projets artistiques. Il partagera ses réflexions sur le théâtre en temps de guerre, et abordera des exemples concrets d’écrivains, de chanteurs, de musiciens, d’artistes peintres et de dramaturges ukrainiens qui se sont exprimés depuis février 2022.</a:t>
                      </a:r>
                    </a:p>
                    <a:p>
                      <a:pPr algn="just" rtl="0" latinLnBrk="0"/>
                      <a:endParaRPr lang="fr-CA" sz="1600" dirty="0">
                        <a:effectLst/>
                      </a:endParaRPr>
                    </a:p>
                    <a:p>
                      <a:pPr algn="just" rtl="0" latinLnBrk="0"/>
                      <a:r>
                        <a:rPr lang="fr-CA" sz="1600" kern="1200" dirty="0">
                          <a:solidFill>
                            <a:schemeClr val="tx1"/>
                          </a:solidFill>
                          <a:effectLst/>
                          <a:latin typeface="+mn-lt"/>
                          <a:ea typeface="+mn-ea"/>
                          <a:cs typeface="+mn-cs"/>
                        </a:rPr>
                        <a:t>Gregory </a:t>
                      </a:r>
                      <a:r>
                        <a:rPr lang="fr-CA" sz="1600" kern="1200" dirty="0" err="1">
                          <a:solidFill>
                            <a:schemeClr val="tx1"/>
                          </a:solidFill>
                          <a:effectLst/>
                          <a:latin typeface="+mn-lt"/>
                          <a:ea typeface="+mn-ea"/>
                          <a:cs typeface="+mn-cs"/>
                        </a:rPr>
                        <a:t>Hlady</a:t>
                      </a:r>
                      <a:r>
                        <a:rPr lang="fr-CA" sz="1600" kern="1200" dirty="0">
                          <a:solidFill>
                            <a:schemeClr val="tx1"/>
                          </a:solidFill>
                          <a:effectLst/>
                          <a:latin typeface="+mn-lt"/>
                          <a:ea typeface="+mn-ea"/>
                          <a:cs typeface="+mn-cs"/>
                        </a:rPr>
                        <a:t> est diplômé des instituts théâtraux de </a:t>
                      </a:r>
                      <a:r>
                        <a:rPr lang="fr-CA" sz="1600" kern="1200" dirty="0" err="1">
                          <a:solidFill>
                            <a:schemeClr val="tx1"/>
                          </a:solidFill>
                          <a:effectLst/>
                          <a:latin typeface="+mn-lt"/>
                          <a:ea typeface="+mn-ea"/>
                          <a:cs typeface="+mn-cs"/>
                        </a:rPr>
                        <a:t>Kyiv</a:t>
                      </a:r>
                      <a:r>
                        <a:rPr lang="fr-CA" sz="1600" kern="1200" dirty="0">
                          <a:solidFill>
                            <a:schemeClr val="tx1"/>
                          </a:solidFill>
                          <a:effectLst/>
                          <a:latin typeface="+mn-lt"/>
                          <a:ea typeface="+mn-ea"/>
                          <a:cs typeface="+mn-cs"/>
                        </a:rPr>
                        <a:t> en interprétation et Moscou en mise en scène. Il a été l’élève, l'acteur fétiche et le collaborateur d’Anatoli Vassiliev. Il a interprété plus d’une cinquantaine de rôles majeurs au théâtre, au cinéma et à la télévision.</a:t>
                      </a:r>
                    </a:p>
                    <a:p>
                      <a:pPr algn="just" rtl="0" latinLnBrk="0"/>
                      <a:endParaRPr lang="fr-CA" sz="16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CA" sz="1600" i="1" dirty="0"/>
                        <a:t>Nous remercions la Fédération des sciences humaines et le Collège militaire royal du Canada à Kingston pour leur soutien dans l’organisation de cet événement.</a:t>
                      </a:r>
                    </a:p>
                    <a:p>
                      <a:pPr algn="just" rtl="0" latinLnBrk="0"/>
                      <a:endParaRPr lang="fr-CA" sz="1600" dirty="0">
                        <a:effectLst/>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E18151CA-D1BF-A63F-7081-6DC8CAB44E82}"/>
              </a:ext>
            </a:extLst>
          </p:cNvPr>
          <p:cNvSpPr txBox="1"/>
          <p:nvPr/>
        </p:nvSpPr>
        <p:spPr>
          <a:xfrm>
            <a:off x="1115616" y="980728"/>
            <a:ext cx="6168997" cy="707886"/>
          </a:xfrm>
          <a:prstGeom prst="rect">
            <a:avLst/>
          </a:prstGeom>
          <a:noFill/>
        </p:spPr>
        <p:txBody>
          <a:bodyPr wrap="none" rtlCol="0">
            <a:spAutoFit/>
          </a:bodyPr>
          <a:lstStyle/>
          <a:p>
            <a:pPr algn="ctr"/>
            <a:r>
              <a:rPr lang="fr-FR" sz="2000" b="1" dirty="0">
                <a:solidFill>
                  <a:srgbClr val="000000"/>
                </a:solidFill>
                <a:effectLst/>
                <a:ea typeface="Times New Roman" panose="02020603050405020304" pitchFamily="18" charset="0"/>
                <a:cs typeface="Calibri" panose="020F0502020204030204" pitchFamily="34" charset="0"/>
              </a:rPr>
              <a:t>Gregory </a:t>
            </a:r>
            <a:r>
              <a:rPr lang="fr-FR" sz="2000" b="1" dirty="0" err="1">
                <a:solidFill>
                  <a:srgbClr val="000000"/>
                </a:solidFill>
                <a:effectLst/>
                <a:ea typeface="Times New Roman" panose="02020603050405020304" pitchFamily="18" charset="0"/>
                <a:cs typeface="Calibri" panose="020F0502020204030204" pitchFamily="34" charset="0"/>
              </a:rPr>
              <a:t>Hlady</a:t>
            </a:r>
            <a:r>
              <a:rPr lang="fr-FR" sz="2000" b="1" dirty="0">
                <a:solidFill>
                  <a:srgbClr val="000000"/>
                </a:solidFill>
                <a:effectLst/>
                <a:ea typeface="Times New Roman" panose="02020603050405020304" pitchFamily="18" charset="0"/>
                <a:cs typeface="Calibri" panose="020F0502020204030204" pitchFamily="34" charset="0"/>
              </a:rPr>
              <a:t> </a:t>
            </a:r>
          </a:p>
          <a:p>
            <a:pPr algn="ctr"/>
            <a:r>
              <a:rPr lang="fr-CA" sz="2000" b="1" dirty="0">
                <a:cs typeface="Times New Roman" panose="02020603050405020304" pitchFamily="18" charset="0"/>
              </a:rPr>
              <a:t>« Ouvrir le regard du monde sur la culture ukrainienne »</a:t>
            </a:r>
            <a:endParaRPr lang="fr-FR" sz="2000" b="1" dirty="0">
              <a:cs typeface="Times New Roman" panose="02020603050405020304" pitchFamily="18" charset="0"/>
            </a:endParaRPr>
          </a:p>
        </p:txBody>
      </p:sp>
    </p:spTree>
    <p:extLst>
      <p:ext uri="{BB962C8B-B14F-4D97-AF65-F5344CB8AC3E}">
        <p14:creationId xmlns:p14="http://schemas.microsoft.com/office/powerpoint/2010/main" val="49846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267744" y="6281200"/>
            <a:ext cx="43204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fr-FR" sz="1200" b="1" i="0" u="none" strike="noStrike" cap="none" normalizeH="0" baseline="0" dirty="0">
                <a:ln>
                  <a:noFill/>
                </a:ln>
                <a:solidFill>
                  <a:schemeClr val="tx1"/>
                </a:solidFill>
                <a:effectLst/>
                <a:ea typeface="Times New Roman" pitchFamily="18" charset="0"/>
                <a:cs typeface="Times New Roman" pitchFamily="18" charset="0"/>
              </a:rPr>
              <a:t>Pause</a:t>
            </a:r>
            <a:r>
              <a:rPr lang="fr-FR" sz="1200" b="1" dirty="0">
                <a:ea typeface="Times New Roman" pitchFamily="18" charset="0"/>
                <a:cs typeface="Times New Roman" pitchFamily="18" charset="0"/>
              </a:rPr>
              <a:t>-café - </a:t>
            </a:r>
            <a:r>
              <a:rPr lang="fr-FR" sz="1200" b="1" dirty="0">
                <a:solidFill>
                  <a:schemeClr val="accent1"/>
                </a:solidFill>
                <a:ea typeface="Times New Roman" pitchFamily="18" charset="0"/>
                <a:cs typeface="Times New Roman" pitchFamily="18" charset="0"/>
              </a:rPr>
              <a:t>Devant la salle </a:t>
            </a:r>
            <a:r>
              <a:rPr lang="fr-FR" sz="1200" b="1" dirty="0">
                <a:solidFill>
                  <a:schemeClr val="accent1"/>
                </a:solidFill>
                <a:ea typeface="Times New Roman"/>
                <a:cs typeface="Times New Roman"/>
              </a:rPr>
              <a:t>Ross Building-R S102</a:t>
            </a:r>
            <a:r>
              <a:rPr kumimoji="0" lang="fr-FR" sz="1200" b="1" i="0" u="none" strike="noStrike" cap="none" normalizeH="0" baseline="0" dirty="0">
                <a:ln>
                  <a:noFill/>
                </a:ln>
                <a:effectLst/>
                <a:ea typeface="Times New Roman" pitchFamily="18" charset="0"/>
                <a:cs typeface="Times New Roman" pitchFamily="18" charset="0"/>
              </a:rPr>
              <a:t> </a:t>
            </a:r>
          </a:p>
          <a:p>
            <a:pPr lvl="0" algn="ctr" eaLnBrk="0" fontAlgn="base" hangingPunct="0">
              <a:spcBef>
                <a:spcPct val="0"/>
              </a:spcBef>
              <a:spcAft>
                <a:spcPct val="0"/>
              </a:spcAft>
            </a:pPr>
            <a:r>
              <a:rPr kumimoji="0" lang="fr-FR" sz="1200" b="1" i="0" u="none" strike="noStrike" cap="none" normalizeH="0" baseline="0" dirty="0">
                <a:ln>
                  <a:noFill/>
                </a:ln>
                <a:solidFill>
                  <a:schemeClr val="tx1"/>
                </a:solidFill>
                <a:effectLst/>
                <a:ea typeface="Times New Roman" pitchFamily="18" charset="0"/>
                <a:cs typeface="Times New Roman" pitchFamily="18" charset="0"/>
              </a:rPr>
              <a:t>10h30 – 11h </a:t>
            </a:r>
            <a:r>
              <a:rPr kumimoji="0" lang="fr-FR" sz="1200" b="1" i="0" u="none" strike="noStrike" cap="none" normalizeH="0" baseline="0" dirty="0">
                <a:ln>
                  <a:noFill/>
                </a:ln>
                <a:solidFill>
                  <a:schemeClr val="accent1"/>
                </a:solidFill>
                <a:effectLst/>
                <a:ea typeface="Times New Roman" pitchFamily="18" charset="0"/>
                <a:cs typeface="Times New Roman" pitchFamily="18" charset="0"/>
              </a:rPr>
              <a:t> </a:t>
            </a:r>
            <a:endParaRPr kumimoji="0" lang="fr-FR" sz="1200" b="0" i="0" u="none" strike="noStrike" cap="none" normalizeH="0" baseline="0" dirty="0">
              <a:ln>
                <a:noFill/>
              </a:ln>
              <a:solidFill>
                <a:schemeClr val="accent1"/>
              </a:solidFill>
              <a:effectLst/>
              <a:cs typeface="Arial" pitchFamily="34" charset="0"/>
            </a:endParaRPr>
          </a:p>
        </p:txBody>
      </p:sp>
      <p:sp>
        <p:nvSpPr>
          <p:cNvPr id="2050" name="Rectangle 2"/>
          <p:cNvSpPr>
            <a:spLocks noChangeArrowheads="1"/>
          </p:cNvSpPr>
          <p:nvPr/>
        </p:nvSpPr>
        <p:spPr bwMode="auto">
          <a:xfrm>
            <a:off x="1907704" y="-50631"/>
            <a:ext cx="56886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D</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imanche</a:t>
            </a:r>
            <a:r>
              <a:rPr kumimoji="0" lang="fr-FR" sz="2000" b="1" i="0" u="none" strike="noStrike" cap="none" normalizeH="0" dirty="0">
                <a:ln>
                  <a:noFill/>
                </a:ln>
                <a:solidFill>
                  <a:schemeClr val="tx1"/>
                </a:solidFill>
                <a:effectLst/>
                <a:ea typeface="Times New Roman" pitchFamily="18" charset="0"/>
                <a:cs typeface="Times New Roman" pitchFamily="18" charset="0"/>
              </a:rPr>
              <a:t> 28</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 mai</a:t>
            </a:r>
            <a:endParaRPr kumimoji="0" lang="fr-FR" sz="2000" b="0" i="0" u="none" strike="noStrike" cap="none" normalizeH="0" baseline="0" dirty="0">
              <a:ln>
                <a:noFill/>
              </a:ln>
              <a:solidFill>
                <a:schemeClr val="tx1"/>
              </a:solidFill>
              <a:effectLst/>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293317612"/>
              </p:ext>
            </p:extLst>
          </p:nvPr>
        </p:nvGraphicFramePr>
        <p:xfrm>
          <a:off x="467544" y="418737"/>
          <a:ext cx="8064895" cy="5674559"/>
        </p:xfrm>
        <a:graphic>
          <a:graphicData uri="http://schemas.openxmlformats.org/drawingml/2006/table">
            <a:tbl>
              <a:tblPr/>
              <a:tblGrid>
                <a:gridCol w="2258932">
                  <a:extLst>
                    <a:ext uri="{9D8B030D-6E8A-4147-A177-3AD203B41FA5}">
                      <a16:colId xmlns:a16="http://schemas.microsoft.com/office/drawing/2014/main" val="20000"/>
                    </a:ext>
                  </a:extLst>
                </a:gridCol>
                <a:gridCol w="2570530">
                  <a:extLst>
                    <a:ext uri="{9D8B030D-6E8A-4147-A177-3AD203B41FA5}">
                      <a16:colId xmlns:a16="http://schemas.microsoft.com/office/drawing/2014/main" val="20001"/>
                    </a:ext>
                  </a:extLst>
                </a:gridCol>
                <a:gridCol w="3235433">
                  <a:extLst>
                    <a:ext uri="{9D8B030D-6E8A-4147-A177-3AD203B41FA5}">
                      <a16:colId xmlns:a16="http://schemas.microsoft.com/office/drawing/2014/main" val="20002"/>
                    </a:ext>
                  </a:extLst>
                </a:gridCol>
              </a:tblGrid>
              <a:tr h="1163171">
                <a:tc>
                  <a:txBody>
                    <a:bodyPr/>
                    <a:lstStyle/>
                    <a:p>
                      <a:pPr algn="ctr">
                        <a:spcAft>
                          <a:spcPts val="300"/>
                        </a:spcAft>
                      </a:pPr>
                      <a:r>
                        <a:rPr lang="fr-FR" sz="1400" b="1" dirty="0">
                          <a:latin typeface="+mn-lt"/>
                          <a:ea typeface="Times New Roman"/>
                          <a:cs typeface="Times New Roman"/>
                        </a:rPr>
                        <a:t>Atelier 10</a:t>
                      </a:r>
                    </a:p>
                    <a:p>
                      <a:pPr algn="ctr">
                        <a:spcAft>
                          <a:spcPts val="300"/>
                        </a:spcAft>
                      </a:pPr>
                      <a:r>
                        <a:rPr lang="fr-FR" sz="1400" b="1" dirty="0">
                          <a:latin typeface="+mn-lt"/>
                          <a:ea typeface="Times New Roman"/>
                          <a:cs typeface="Times New Roman"/>
                        </a:rPr>
                        <a:t>Guerre et fiction</a:t>
                      </a:r>
                      <a:endParaRPr lang="fr-FR" sz="140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Times New Roman"/>
                        </a:rPr>
                        <a:t>Atelier 1</a:t>
                      </a:r>
                    </a:p>
                    <a:p>
                      <a:pPr algn="ctr">
                        <a:lnSpc>
                          <a:spcPct val="100000"/>
                        </a:lnSpc>
                        <a:spcAft>
                          <a:spcPts val="0"/>
                        </a:spcAft>
                      </a:pPr>
                      <a:r>
                        <a:rPr lang="fr-FR" sz="1400" b="1" i="0" dirty="0">
                          <a:latin typeface="+mn-lt"/>
                          <a:ea typeface="Times New Roman"/>
                          <a:cs typeface="Times New Roman"/>
                        </a:rPr>
                        <a:t>Rencontrer l’art : genres littéraires et expériences esthétiques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latin typeface="+mn-lt"/>
                          <a:ea typeface="Times New Roman"/>
                          <a:cs typeface="Times New Roman"/>
                        </a:rPr>
                        <a:t>Atelier</a:t>
                      </a:r>
                      <a:r>
                        <a:rPr lang="fr-FR" sz="1400" b="1" baseline="0" dirty="0">
                          <a:latin typeface="+mn-lt"/>
                          <a:ea typeface="Times New Roman"/>
                          <a:cs typeface="Times New Roman"/>
                        </a:rPr>
                        <a:t> 3</a:t>
                      </a:r>
                    </a:p>
                    <a:p>
                      <a:pPr marL="0" marR="0" indent="0" algn="ctr" defTabSz="914400" rtl="0" eaLnBrk="1" fontAlgn="auto" latinLnBrk="0" hangingPunct="1">
                        <a:lnSpc>
                          <a:spcPct val="100000"/>
                        </a:lnSpc>
                        <a:spcBef>
                          <a:spcPts val="0"/>
                        </a:spcBef>
                        <a:spcAft>
                          <a:spcPts val="300"/>
                        </a:spcAft>
                        <a:buClrTx/>
                        <a:buSzTx/>
                        <a:buFontTx/>
                        <a:buNone/>
                        <a:tabLst/>
                        <a:defRPr/>
                      </a:pPr>
                      <a:r>
                        <a:rPr lang="fr-FR" sz="1400" b="1" dirty="0">
                          <a:latin typeface="+mn-lt"/>
                          <a:ea typeface="Times New Roman"/>
                          <a:cs typeface="Times New Roman"/>
                        </a:rPr>
                        <a:t>Chroniques noires : délier les lianes de la couleur de peau pour une nouvelle mémoire des origines </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4511388">
                <a:tc>
                  <a:txBody>
                    <a:bodyPr/>
                    <a:lstStyle/>
                    <a:p>
                      <a:pPr algn="ctr">
                        <a:spcAft>
                          <a:spcPts val="0"/>
                        </a:spcAft>
                      </a:pPr>
                      <a:r>
                        <a:rPr lang="fr-FR" sz="1100" b="1" dirty="0">
                          <a:latin typeface="+mn-lt"/>
                          <a:ea typeface="Times New Roman"/>
                          <a:cs typeface="Times New Roman"/>
                        </a:rPr>
                        <a:t>Ross Building-R S105</a:t>
                      </a:r>
                    </a:p>
                    <a:p>
                      <a:pPr algn="ctr">
                        <a:spcAft>
                          <a:spcPts val="0"/>
                        </a:spcAft>
                      </a:pPr>
                      <a:r>
                        <a:rPr lang="fr-FR" sz="1100" b="1" dirty="0">
                          <a:latin typeface="+mn-lt"/>
                          <a:ea typeface="Times New Roman"/>
                          <a:cs typeface="Times New Roman"/>
                        </a:rPr>
                        <a:t>9h00– 10h30</a:t>
                      </a:r>
                    </a:p>
                    <a:p>
                      <a:pPr algn="ctr">
                        <a:spcAft>
                          <a:spcPts val="0"/>
                        </a:spcAft>
                      </a:pPr>
                      <a:endParaRPr lang="fr-FR"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dirty="0" err="1">
                          <a:latin typeface="+mn-lt"/>
                          <a:ea typeface="Times New Roman"/>
                          <a:cs typeface="Times New Roman"/>
                        </a:rPr>
                        <a:t>Kathryne</a:t>
                      </a:r>
                      <a:r>
                        <a:rPr lang="fr-FR" sz="1100" dirty="0">
                          <a:latin typeface="+mn-lt"/>
                          <a:ea typeface="Times New Roman"/>
                          <a:cs typeface="Times New Roman"/>
                        </a:rPr>
                        <a:t> Fontaine </a:t>
                      </a:r>
                    </a:p>
                    <a:p>
                      <a:pPr>
                        <a:lnSpc>
                          <a:spcPct val="100000"/>
                        </a:lnSpc>
                        <a:spcAft>
                          <a:spcPts val="0"/>
                        </a:spcAft>
                      </a:pPr>
                      <a:r>
                        <a:rPr lang="fr-FR" sz="1100" b="1" dirty="0">
                          <a:latin typeface="+mn-lt"/>
                          <a:ea typeface="Times New Roman"/>
                          <a:cs typeface="Times New Roman"/>
                        </a:rPr>
                        <a:t>Séance</a:t>
                      </a:r>
                      <a:r>
                        <a:rPr lang="fr-FR" sz="1100" b="0" dirty="0">
                          <a:latin typeface="+mn-lt"/>
                          <a:ea typeface="Times New Roman"/>
                          <a:cs typeface="Times New Roman"/>
                        </a:rPr>
                        <a:t> : Transgression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Jean-</a:t>
                      </a:r>
                      <a:r>
                        <a:rPr lang="fr-FR" sz="1100" b="1" dirty="0" err="1">
                          <a:latin typeface="+mn-lt"/>
                          <a:ea typeface="Times New Roman"/>
                          <a:cs typeface="Times New Roman"/>
                        </a:rPr>
                        <a:t>Ederson</a:t>
                      </a:r>
                      <a:r>
                        <a:rPr lang="fr-FR" sz="1100" b="1" dirty="0">
                          <a:latin typeface="+mn-lt"/>
                          <a:ea typeface="Times New Roman"/>
                          <a:cs typeface="Times New Roman"/>
                        </a:rPr>
                        <a:t> Jean-Pierre, Johns Hopkins </a:t>
                      </a:r>
                      <a:r>
                        <a:rPr lang="fr-FR" sz="1100" b="1" dirty="0" err="1">
                          <a:latin typeface="+mn-lt"/>
                          <a:ea typeface="Times New Roman"/>
                          <a:cs typeface="Times New Roman"/>
                        </a:rPr>
                        <a:t>University</a:t>
                      </a:r>
                      <a:r>
                        <a:rPr lang="fr-FR" sz="1100" b="1" dirty="0">
                          <a:latin typeface="+mn-lt"/>
                          <a:ea typeface="Times New Roman"/>
                          <a:cs typeface="Times New Roman"/>
                        </a:rPr>
                        <a:t>, </a:t>
                      </a:r>
                      <a:r>
                        <a:rPr lang="fr-FR" sz="1100" b="0" dirty="0">
                          <a:latin typeface="+mn-lt"/>
                          <a:ea typeface="Times New Roman"/>
                          <a:cs typeface="Times New Roman"/>
                        </a:rPr>
                        <a:t>La santé mentale dans la représentation fictionnelle de la Grande Guerre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Stephen Steele, Simon Fraser </a:t>
                      </a:r>
                      <a:r>
                        <a:rPr lang="fr-FR" sz="1100" b="1" dirty="0" err="1">
                          <a:latin typeface="+mn-lt"/>
                          <a:ea typeface="Times New Roman"/>
                          <a:cs typeface="Times New Roman"/>
                        </a:rPr>
                        <a:t>University</a:t>
                      </a:r>
                      <a:r>
                        <a:rPr lang="fr-FR" sz="1100" b="0" dirty="0">
                          <a:latin typeface="+mn-lt"/>
                          <a:ea typeface="Times New Roman"/>
                          <a:cs typeface="Times New Roman"/>
                        </a:rPr>
                        <a:t>, Louis de Gonzague Frick, le Poilu et le personnage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Johanne Bénard, </a:t>
                      </a:r>
                      <a:r>
                        <a:rPr lang="fr-FR" sz="1100" b="1" dirty="0" err="1">
                          <a:latin typeface="+mn-lt"/>
                          <a:ea typeface="Times New Roman"/>
                          <a:cs typeface="Times New Roman"/>
                        </a:rPr>
                        <a:t>Queen’s</a:t>
                      </a:r>
                      <a:r>
                        <a:rPr lang="fr-FR" sz="1100" b="1" dirty="0">
                          <a:latin typeface="+mn-lt"/>
                          <a:ea typeface="Times New Roman"/>
                          <a:cs typeface="Times New Roman"/>
                        </a:rPr>
                        <a:t> </a:t>
                      </a:r>
                      <a:r>
                        <a:rPr lang="fr-FR" sz="1100" b="1" dirty="0" err="1">
                          <a:latin typeface="+mn-lt"/>
                          <a:ea typeface="Times New Roman"/>
                          <a:cs typeface="Times New Roman"/>
                        </a:rPr>
                        <a:t>University</a:t>
                      </a:r>
                      <a:r>
                        <a:rPr lang="fr-FR" sz="1100" b="1" dirty="0">
                          <a:latin typeface="+mn-lt"/>
                          <a:ea typeface="Times New Roman"/>
                          <a:cs typeface="Times New Roman"/>
                        </a:rPr>
                        <a:t>, </a:t>
                      </a:r>
                      <a:r>
                        <a:rPr lang="fr-FR" sz="1100" b="0" dirty="0">
                          <a:latin typeface="+mn-lt"/>
                          <a:ea typeface="Times New Roman"/>
                          <a:cs typeface="Times New Roman"/>
                        </a:rPr>
                        <a:t>La guerre chez Céline : un inédit et ses échos</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latin typeface="+mn-lt"/>
                          <a:ea typeface="Times New Roman"/>
                          <a:cs typeface="Times New Roman"/>
                        </a:rPr>
                        <a:t>Ross Building-R S128</a:t>
                      </a:r>
                    </a:p>
                    <a:p>
                      <a:pPr algn="ctr">
                        <a:spcAft>
                          <a:spcPts val="0"/>
                        </a:spcAft>
                      </a:pPr>
                      <a:r>
                        <a:rPr lang="fr-FR" sz="1100" b="1" dirty="0">
                          <a:latin typeface="+mn-lt"/>
                          <a:ea typeface="Times New Roman"/>
                          <a:cs typeface="Times New Roman"/>
                        </a:rPr>
                        <a:t>9h00 – 10h30 </a:t>
                      </a:r>
                    </a:p>
                    <a:p>
                      <a:pPr>
                        <a:spcAft>
                          <a:spcPts val="0"/>
                        </a:spcAft>
                      </a:pPr>
                      <a:endParaRPr lang="fr-FR" sz="110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Mathilde-Savard Corbeil</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Écrire l’art : de la filiation à la fiction</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Brianna</a:t>
                      </a:r>
                      <a:r>
                        <a:rPr lang="fr-FR" sz="1100" b="1" dirty="0">
                          <a:latin typeface="+mn-lt"/>
                          <a:ea typeface="Times New Roman"/>
                          <a:cs typeface="Times New Roman"/>
                        </a:rPr>
                        <a:t> Mullin, Université de Toronto, </a:t>
                      </a:r>
                      <a:r>
                        <a:rPr lang="fr-FR" sz="1100" b="0" dirty="0">
                          <a:latin typeface="+mn-lt"/>
                          <a:ea typeface="Times New Roman"/>
                          <a:cs typeface="Times New Roman"/>
                        </a:rPr>
                        <a:t>Pour que la muse parle: histoire de l’art, récit de filiation et identité dans </a:t>
                      </a:r>
                      <a:r>
                        <a:rPr lang="fr-FR" sz="1100" b="0" i="1" dirty="0" err="1">
                          <a:latin typeface="+mn-lt"/>
                          <a:ea typeface="Times New Roman"/>
                          <a:cs typeface="Times New Roman"/>
                        </a:rPr>
                        <a:t>Gabriële</a:t>
                      </a:r>
                      <a:r>
                        <a:rPr lang="fr-FR" sz="1100" b="0" dirty="0">
                          <a:latin typeface="+mn-lt"/>
                          <a:ea typeface="Times New Roman"/>
                          <a:cs typeface="Times New Roman"/>
                        </a:rPr>
                        <a:t> (2017) d’Anne et Claire </a:t>
                      </a:r>
                      <a:r>
                        <a:rPr lang="fr-FR" sz="1100" b="0" dirty="0" err="1">
                          <a:latin typeface="+mn-lt"/>
                          <a:ea typeface="Times New Roman"/>
                          <a:cs typeface="Times New Roman"/>
                        </a:rPr>
                        <a:t>Berest</a:t>
                      </a: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Maxime </a:t>
                      </a:r>
                      <a:r>
                        <a:rPr lang="fr-FR" sz="1100" b="1" dirty="0" err="1">
                          <a:latin typeface="+mn-lt"/>
                          <a:ea typeface="Times New Roman"/>
                          <a:cs typeface="Times New Roman"/>
                        </a:rPr>
                        <a:t>Batiot</a:t>
                      </a:r>
                      <a:r>
                        <a:rPr lang="fr-FR" sz="1100" b="1" dirty="0">
                          <a:latin typeface="+mn-lt"/>
                          <a:ea typeface="Times New Roman"/>
                          <a:cs typeface="Times New Roman"/>
                        </a:rPr>
                        <a:t>, Université de Waterloo, </a:t>
                      </a:r>
                      <a:r>
                        <a:rPr lang="fr-FR" sz="1100" b="0" dirty="0">
                          <a:latin typeface="+mn-lt"/>
                          <a:ea typeface="Times New Roman"/>
                          <a:cs typeface="Times New Roman"/>
                        </a:rPr>
                        <a:t>Une romanisation </a:t>
                      </a:r>
                      <a:r>
                        <a:rPr lang="fr-FR" sz="1100" b="0" dirty="0" err="1">
                          <a:latin typeface="+mn-lt"/>
                          <a:ea typeface="Times New Roman"/>
                          <a:cs typeface="Times New Roman"/>
                        </a:rPr>
                        <a:t>métamoderne</a:t>
                      </a:r>
                      <a:r>
                        <a:rPr lang="fr-FR" sz="1100" b="0" dirty="0">
                          <a:latin typeface="+mn-lt"/>
                          <a:ea typeface="Times New Roman"/>
                          <a:cs typeface="Times New Roman"/>
                        </a:rPr>
                        <a:t> de l’art contemporain : </a:t>
                      </a:r>
                      <a:r>
                        <a:rPr lang="fr-FR" sz="1100" b="0" i="1" dirty="0">
                          <a:latin typeface="+mn-lt"/>
                          <a:ea typeface="Times New Roman"/>
                          <a:cs typeface="Times New Roman"/>
                        </a:rPr>
                        <a:t>La carte et le territoire </a:t>
                      </a:r>
                      <a:r>
                        <a:rPr lang="fr-FR" sz="1100" b="0" dirty="0">
                          <a:latin typeface="+mn-lt"/>
                          <a:ea typeface="Times New Roman"/>
                          <a:cs typeface="Times New Roman"/>
                        </a:rPr>
                        <a:t>de Michel Houellebecq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Claude </a:t>
                      </a:r>
                      <a:r>
                        <a:rPr lang="fr-FR" sz="1100" b="1" dirty="0" err="1">
                          <a:latin typeface="+mn-lt"/>
                          <a:ea typeface="Times New Roman"/>
                          <a:cs typeface="Times New Roman"/>
                        </a:rPr>
                        <a:t>Dedomon</a:t>
                      </a:r>
                      <a:r>
                        <a:rPr lang="fr-FR" sz="1100" b="1" dirty="0">
                          <a:latin typeface="+mn-lt"/>
                          <a:ea typeface="Times New Roman"/>
                          <a:cs typeface="Times New Roman"/>
                        </a:rPr>
                        <a:t>, Université Alassane Ouattara (Côté d’Ivoire), </a:t>
                      </a:r>
                      <a:r>
                        <a:rPr lang="fr-FR" sz="1100" b="0" dirty="0">
                          <a:latin typeface="+mn-lt"/>
                          <a:ea typeface="Times New Roman"/>
                          <a:cs typeface="Times New Roman"/>
                        </a:rPr>
                        <a:t>Phénoménologie du pictural en contexte fictionnel : vers une logique des sensations et de l’affect</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latin typeface="+mn-lt"/>
                          <a:ea typeface="Times New Roman"/>
                          <a:cs typeface="Times New Roman"/>
                        </a:rPr>
                        <a:t>Ross Building-R S104</a:t>
                      </a:r>
                    </a:p>
                    <a:p>
                      <a:pPr algn="ctr">
                        <a:spcAft>
                          <a:spcPts val="0"/>
                        </a:spcAft>
                      </a:pPr>
                      <a:r>
                        <a:rPr lang="fr-FR" sz="1100" b="1" dirty="0">
                          <a:latin typeface="+mn-lt"/>
                          <a:ea typeface="Times New Roman"/>
                          <a:cs typeface="Times New Roman"/>
                        </a:rPr>
                        <a:t>8h30 – 10h30</a:t>
                      </a:r>
                    </a:p>
                    <a:p>
                      <a:pPr>
                        <a:spcAft>
                          <a:spcPts val="0"/>
                        </a:spcAft>
                      </a:pPr>
                      <a:endParaRPr lang="fr-FR" sz="1100" dirty="0">
                        <a:latin typeface="+mn-lt"/>
                        <a:ea typeface="Times New Roman"/>
                        <a:cs typeface="Times New Roman"/>
                      </a:endParaRPr>
                    </a:p>
                    <a:p>
                      <a:pPr>
                        <a:lnSpc>
                          <a:spcPct val="100000"/>
                        </a:lnSpc>
                        <a:spcAft>
                          <a:spcPts val="0"/>
                        </a:spcAft>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Maurice </a:t>
                      </a:r>
                      <a:r>
                        <a:rPr lang="fr-FR" sz="1100" dirty="0" err="1">
                          <a:latin typeface="+mn-lt"/>
                          <a:ea typeface="Times New Roman"/>
                          <a:cs typeface="Times New Roman"/>
                        </a:rPr>
                        <a:t>Tetne</a:t>
                      </a:r>
                      <a:endParaRPr lang="fr-FR" sz="1100" dirty="0">
                        <a:latin typeface="+mn-lt"/>
                        <a:ea typeface="Times New Roman"/>
                        <a:cs typeface="Times New Roman"/>
                      </a:endParaRP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Aurélia </a:t>
                      </a:r>
                      <a:r>
                        <a:rPr lang="fr-FR" sz="1100" b="1" dirty="0" err="1">
                          <a:latin typeface="+mn-lt"/>
                          <a:ea typeface="Times New Roman"/>
                          <a:cs typeface="Times New Roman"/>
                        </a:rPr>
                        <a:t>Mouzet</a:t>
                      </a:r>
                      <a:r>
                        <a:rPr lang="fr-FR" sz="1100" b="1" dirty="0">
                          <a:latin typeface="+mn-lt"/>
                          <a:ea typeface="Times New Roman"/>
                          <a:cs typeface="Times New Roman"/>
                        </a:rPr>
                        <a:t>, </a:t>
                      </a:r>
                      <a:r>
                        <a:rPr lang="fr-FR" sz="1100" b="1" dirty="0" err="1">
                          <a:latin typeface="+mn-lt"/>
                          <a:ea typeface="Times New Roman"/>
                          <a:cs typeface="Times New Roman"/>
                        </a:rPr>
                        <a:t>University</a:t>
                      </a:r>
                      <a:r>
                        <a:rPr lang="fr-FR" sz="1100" b="1" dirty="0">
                          <a:latin typeface="+mn-lt"/>
                          <a:ea typeface="Times New Roman"/>
                          <a:cs typeface="Times New Roman"/>
                        </a:rPr>
                        <a:t> of Arizona, </a:t>
                      </a:r>
                      <a:r>
                        <a:rPr lang="fr-FR" sz="1100" b="0" dirty="0">
                          <a:latin typeface="+mn-lt"/>
                          <a:ea typeface="Times New Roman"/>
                          <a:cs typeface="Times New Roman"/>
                        </a:rPr>
                        <a:t>« Remettre les fantômes à la verticale » : Poétiques du corps noir </a:t>
                      </a:r>
                      <a:r>
                        <a:rPr lang="fr-FR" sz="1100" b="0" dirty="0" err="1">
                          <a:latin typeface="+mn-lt"/>
                          <a:ea typeface="Times New Roman"/>
                          <a:cs typeface="Times New Roman"/>
                        </a:rPr>
                        <a:t>esclavisé</a:t>
                      </a:r>
                      <a:r>
                        <a:rPr lang="fr-FR" sz="1100" b="0" dirty="0">
                          <a:latin typeface="+mn-lt"/>
                          <a:ea typeface="Times New Roman"/>
                          <a:cs typeface="Times New Roman"/>
                        </a:rPr>
                        <a:t> dans </a:t>
                      </a:r>
                      <a:r>
                        <a:rPr lang="fr-FR" sz="1100" b="0" i="1" dirty="0">
                          <a:latin typeface="+mn-lt"/>
                          <a:ea typeface="Times New Roman"/>
                          <a:cs typeface="Times New Roman"/>
                        </a:rPr>
                        <a:t>Humus</a:t>
                      </a:r>
                      <a:r>
                        <a:rPr lang="fr-FR" sz="1100" b="0" dirty="0">
                          <a:latin typeface="+mn-lt"/>
                          <a:ea typeface="Times New Roman"/>
                          <a:cs typeface="Times New Roman"/>
                        </a:rPr>
                        <a:t> (2009) , </a:t>
                      </a:r>
                      <a:r>
                        <a:rPr lang="fr-FR" sz="1100" b="0" i="1" dirty="0" err="1">
                          <a:latin typeface="+mn-lt"/>
                          <a:ea typeface="Times New Roman"/>
                          <a:cs typeface="Times New Roman"/>
                        </a:rPr>
                        <a:t>Chango</a:t>
                      </a:r>
                      <a:r>
                        <a:rPr lang="fr-FR" sz="1100" b="0" i="1" dirty="0">
                          <a:latin typeface="+mn-lt"/>
                          <a:ea typeface="Times New Roman"/>
                          <a:cs typeface="Times New Roman"/>
                        </a:rPr>
                        <a:t>, el </a:t>
                      </a:r>
                      <a:r>
                        <a:rPr lang="fr-FR" sz="1100" b="0" i="1" dirty="0" err="1">
                          <a:latin typeface="+mn-lt"/>
                          <a:ea typeface="Times New Roman"/>
                          <a:cs typeface="Times New Roman"/>
                        </a:rPr>
                        <a:t>gran</a:t>
                      </a:r>
                      <a:r>
                        <a:rPr lang="fr-FR" sz="1100" b="0" i="1" dirty="0">
                          <a:latin typeface="+mn-lt"/>
                          <a:ea typeface="Times New Roman"/>
                          <a:cs typeface="Times New Roman"/>
                        </a:rPr>
                        <a:t> </a:t>
                      </a:r>
                      <a:r>
                        <a:rPr lang="fr-FR" sz="1100" b="0" i="1" dirty="0" err="1">
                          <a:latin typeface="+mn-lt"/>
                          <a:ea typeface="Times New Roman"/>
                          <a:cs typeface="Times New Roman"/>
                        </a:rPr>
                        <a:t>putas</a:t>
                      </a:r>
                      <a:r>
                        <a:rPr lang="fr-FR" sz="1100" b="0" i="1" dirty="0">
                          <a:latin typeface="+mn-lt"/>
                          <a:ea typeface="Times New Roman"/>
                          <a:cs typeface="Times New Roman"/>
                        </a:rPr>
                        <a:t> </a:t>
                      </a:r>
                      <a:r>
                        <a:rPr lang="fr-FR" sz="1100" b="0" dirty="0">
                          <a:latin typeface="+mn-lt"/>
                          <a:ea typeface="Times New Roman"/>
                          <a:cs typeface="Times New Roman"/>
                        </a:rPr>
                        <a:t>(1983) et </a:t>
                      </a:r>
                      <a:r>
                        <a:rPr lang="fr-FR" sz="1100" b="0" i="1" dirty="0">
                          <a:latin typeface="+mn-lt"/>
                          <a:ea typeface="Times New Roman"/>
                          <a:cs typeface="Times New Roman"/>
                        </a:rPr>
                        <a:t>O Crime do </a:t>
                      </a:r>
                      <a:r>
                        <a:rPr lang="fr-FR" sz="1100" b="0" i="1" dirty="0" err="1">
                          <a:latin typeface="+mn-lt"/>
                          <a:ea typeface="Times New Roman"/>
                          <a:cs typeface="Times New Roman"/>
                        </a:rPr>
                        <a:t>Cais</a:t>
                      </a:r>
                      <a:r>
                        <a:rPr lang="fr-FR" sz="1100" b="0" i="1" dirty="0">
                          <a:latin typeface="+mn-lt"/>
                          <a:ea typeface="Times New Roman"/>
                          <a:cs typeface="Times New Roman"/>
                        </a:rPr>
                        <a:t> do </a:t>
                      </a:r>
                      <a:r>
                        <a:rPr lang="fr-FR" sz="1100" b="0" i="1" dirty="0" err="1">
                          <a:latin typeface="+mn-lt"/>
                          <a:ea typeface="Times New Roman"/>
                          <a:cs typeface="Times New Roman"/>
                        </a:rPr>
                        <a:t>Valongo</a:t>
                      </a:r>
                      <a:r>
                        <a:rPr lang="fr-FR" sz="1100" b="0" i="1" dirty="0">
                          <a:latin typeface="+mn-lt"/>
                          <a:ea typeface="Times New Roman"/>
                          <a:cs typeface="Times New Roman"/>
                        </a:rPr>
                        <a:t> </a:t>
                      </a:r>
                      <a:r>
                        <a:rPr lang="fr-FR" sz="1100" b="0" dirty="0">
                          <a:latin typeface="+mn-lt"/>
                          <a:ea typeface="Times New Roman"/>
                          <a:cs typeface="Times New Roman"/>
                        </a:rPr>
                        <a:t>(2018)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i="0" dirty="0">
                          <a:latin typeface="+mn-lt"/>
                          <a:ea typeface="Times New Roman"/>
                          <a:cs typeface="Times New Roman"/>
                        </a:rPr>
                        <a:t>Ulrich </a:t>
                      </a:r>
                      <a:r>
                        <a:rPr lang="fr-FR" sz="1100" b="1" i="0" dirty="0" err="1">
                          <a:latin typeface="+mn-lt"/>
                          <a:ea typeface="Times New Roman"/>
                          <a:cs typeface="Times New Roman"/>
                        </a:rPr>
                        <a:t>Metende</a:t>
                      </a:r>
                      <a:r>
                        <a:rPr lang="fr-FR" sz="1100" b="1" i="0" dirty="0">
                          <a:latin typeface="+mn-lt"/>
                          <a:ea typeface="Times New Roman"/>
                          <a:cs typeface="Times New Roman"/>
                        </a:rPr>
                        <a:t>, Indiana </a:t>
                      </a:r>
                      <a:r>
                        <a:rPr lang="fr-FR" sz="1100" b="1" i="0" dirty="0" err="1">
                          <a:latin typeface="+mn-lt"/>
                          <a:ea typeface="Times New Roman"/>
                          <a:cs typeface="Times New Roman"/>
                        </a:rPr>
                        <a:t>University</a:t>
                      </a:r>
                      <a:r>
                        <a:rPr lang="fr-FR" sz="1100" b="1" i="0" dirty="0">
                          <a:latin typeface="+mn-lt"/>
                          <a:ea typeface="Times New Roman"/>
                          <a:cs typeface="Times New Roman"/>
                        </a:rPr>
                        <a:t>, </a:t>
                      </a:r>
                      <a:r>
                        <a:rPr lang="fr-FR" sz="1100" b="0" dirty="0">
                          <a:latin typeface="+mn-lt"/>
                          <a:ea typeface="Times New Roman"/>
                          <a:cs typeface="Times New Roman"/>
                        </a:rPr>
                        <a:t>Peut-on être noire et belle ? Contribution à une esthétique critique de la marginalité du corps noir féminin en </a:t>
                      </a:r>
                      <a:r>
                        <a:rPr lang="fr-FR" sz="1100" b="0" dirty="0" err="1">
                          <a:latin typeface="+mn-lt"/>
                          <a:ea typeface="Times New Roman"/>
                          <a:cs typeface="Times New Roman"/>
                        </a:rPr>
                        <a:t>postcolonie</a:t>
                      </a:r>
                      <a:r>
                        <a:rPr lang="fr-FR" sz="1100" b="0" dirty="0">
                          <a:latin typeface="+mn-lt"/>
                          <a:ea typeface="Times New Roman"/>
                          <a:cs typeface="Times New Roman"/>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Houda Abid, Université de Gabès (Tunisie), </a:t>
                      </a:r>
                      <a:r>
                        <a:rPr lang="fr-FR" sz="1100" b="0" dirty="0">
                          <a:latin typeface="+mn-lt"/>
                          <a:ea typeface="Times New Roman"/>
                          <a:cs typeface="Times New Roman"/>
                        </a:rPr>
                        <a:t>Les Journées Cinématographiques de Carthage: le militantisme panafricain – en ligne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Maurice </a:t>
                      </a:r>
                      <a:r>
                        <a:rPr lang="fr-FR" sz="1100" b="1" dirty="0" err="1">
                          <a:latin typeface="+mn-lt"/>
                          <a:ea typeface="Times New Roman"/>
                          <a:cs typeface="Times New Roman"/>
                        </a:rPr>
                        <a:t>Tetne</a:t>
                      </a:r>
                      <a:r>
                        <a:rPr lang="fr-FR" sz="1100" b="1" dirty="0">
                          <a:latin typeface="+mn-lt"/>
                          <a:ea typeface="Times New Roman"/>
                          <a:cs typeface="Times New Roman"/>
                        </a:rPr>
                        <a:t>, Washington </a:t>
                      </a:r>
                      <a:r>
                        <a:rPr lang="fr-FR" sz="1100" b="1" dirty="0" err="1">
                          <a:latin typeface="+mn-lt"/>
                          <a:ea typeface="Times New Roman"/>
                          <a:cs typeface="Times New Roman"/>
                        </a:rPr>
                        <a:t>University</a:t>
                      </a:r>
                      <a:r>
                        <a:rPr lang="fr-FR" sz="1100" b="1" dirty="0">
                          <a:latin typeface="+mn-lt"/>
                          <a:ea typeface="Times New Roman"/>
                          <a:cs typeface="Times New Roman"/>
                        </a:rPr>
                        <a:t> in St. Louis, </a:t>
                      </a:r>
                      <a:r>
                        <a:rPr lang="fr-FR" sz="1100" b="0" dirty="0">
                          <a:latin typeface="+mn-lt"/>
                          <a:ea typeface="Times New Roman"/>
                          <a:cs typeface="Times New Roman"/>
                        </a:rPr>
                        <a:t>Littérature française et fabrication de l'identité noire: une construction </a:t>
                      </a:r>
                      <a:r>
                        <a:rPr lang="fr-FR" sz="1100" b="0" dirty="0" err="1">
                          <a:latin typeface="+mn-lt"/>
                          <a:ea typeface="Times New Roman"/>
                          <a:cs typeface="Times New Roman"/>
                        </a:rPr>
                        <a:t>racisante</a:t>
                      </a:r>
                      <a:r>
                        <a:rPr lang="fr-FR" sz="1100" b="0" dirty="0">
                          <a:latin typeface="+mn-lt"/>
                          <a:ea typeface="Times New Roman"/>
                          <a:cs typeface="Times New Roman"/>
                        </a:rPr>
                        <a:t> aux origines du racisme moderne</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1403648" y="-10904"/>
            <a:ext cx="662473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lang="fr-FR" sz="2000" b="1" dirty="0">
                <a:ea typeface="Times New Roman" pitchFamily="18" charset="0"/>
                <a:cs typeface="Times New Roman" pitchFamily="18" charset="0"/>
              </a:rPr>
              <a:t>D</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imanche 28 mai </a:t>
            </a:r>
            <a:endParaRPr kumimoji="0" lang="fr-FR" sz="2000" b="0" i="0" u="none" strike="noStrike" cap="none" normalizeH="0" baseline="0" dirty="0">
              <a:ln>
                <a:noFill/>
              </a:ln>
              <a:solidFill>
                <a:schemeClr val="tx1"/>
              </a:solidFill>
              <a:effectLst/>
              <a:cs typeface="Arial" pitchFamily="34" charset="0"/>
            </a:endParaRPr>
          </a:p>
        </p:txBody>
      </p:sp>
      <p:sp>
        <p:nvSpPr>
          <p:cNvPr id="16385" name="Rectangle 1"/>
          <p:cNvSpPr>
            <a:spLocks noChangeArrowheads="1"/>
          </p:cNvSpPr>
          <p:nvPr/>
        </p:nvSpPr>
        <p:spPr bwMode="auto">
          <a:xfrm>
            <a:off x="3131840" y="6549080"/>
            <a:ext cx="2592287"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a:ln>
                  <a:noFill/>
                </a:ln>
                <a:solidFill>
                  <a:schemeClr val="tx1"/>
                </a:solidFill>
                <a:effectLst/>
                <a:ea typeface="Times New Roman" pitchFamily="18" charset="0"/>
                <a:cs typeface="Times New Roman" pitchFamily="18" charset="0"/>
              </a:rPr>
              <a:t>Dîner libre 13h-14h00</a:t>
            </a:r>
            <a:endParaRPr kumimoji="0" lang="fr-FR" sz="1200" i="0" u="none" strike="noStrike" cap="none" normalizeH="0" baseline="0" dirty="0">
              <a:ln>
                <a:noFill/>
              </a:ln>
              <a:solidFill>
                <a:schemeClr val="tx1"/>
              </a:solidFill>
              <a:effectLst/>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334593499"/>
              </p:ext>
            </p:extLst>
          </p:nvPr>
        </p:nvGraphicFramePr>
        <p:xfrm>
          <a:off x="251519" y="617359"/>
          <a:ext cx="8352928" cy="5778500"/>
        </p:xfrm>
        <a:graphic>
          <a:graphicData uri="http://schemas.openxmlformats.org/drawingml/2006/table">
            <a:tbl>
              <a:tblPr/>
              <a:tblGrid>
                <a:gridCol w="3108066">
                  <a:extLst>
                    <a:ext uri="{9D8B030D-6E8A-4147-A177-3AD203B41FA5}">
                      <a16:colId xmlns:a16="http://schemas.microsoft.com/office/drawing/2014/main" val="20000"/>
                    </a:ext>
                  </a:extLst>
                </a:gridCol>
                <a:gridCol w="2331050">
                  <a:extLst>
                    <a:ext uri="{9D8B030D-6E8A-4147-A177-3AD203B41FA5}">
                      <a16:colId xmlns:a16="http://schemas.microsoft.com/office/drawing/2014/main" val="20001"/>
                    </a:ext>
                  </a:extLst>
                </a:gridCol>
                <a:gridCol w="2913812">
                  <a:extLst>
                    <a:ext uri="{9D8B030D-6E8A-4147-A177-3AD203B41FA5}">
                      <a16:colId xmlns:a16="http://schemas.microsoft.com/office/drawing/2014/main" val="4083476909"/>
                    </a:ext>
                  </a:extLst>
                </a:gridCol>
              </a:tblGrid>
              <a:tr h="978810">
                <a:tc>
                  <a:txBody>
                    <a:bodyPr/>
                    <a:lstStyle/>
                    <a:p>
                      <a:pPr algn="ctr">
                        <a:spcAft>
                          <a:spcPts val="300"/>
                        </a:spcAft>
                      </a:pPr>
                      <a:r>
                        <a:rPr lang="en-CA" sz="1400" b="1" i="0" kern="1200" dirty="0">
                          <a:solidFill>
                            <a:schemeClr val="tx1"/>
                          </a:solidFill>
                          <a:latin typeface="+mn-lt"/>
                          <a:ea typeface="+mn-ea"/>
                          <a:cs typeface="+mn-cs"/>
                        </a:rPr>
                        <a:t>Atelier 10</a:t>
                      </a:r>
                    </a:p>
                    <a:p>
                      <a:pPr algn="ctr">
                        <a:spcAft>
                          <a:spcPts val="300"/>
                        </a:spcAft>
                      </a:pPr>
                      <a:r>
                        <a:rPr lang="fr-CA" sz="1200" b="1" i="0" kern="1200" dirty="0">
                          <a:solidFill>
                            <a:schemeClr val="tx1"/>
                          </a:solidFill>
                          <a:latin typeface="+mn-lt"/>
                          <a:ea typeface="+mn-ea"/>
                          <a:cs typeface="+mn-cs"/>
                        </a:rPr>
                        <a:t>Guerre et fiction</a:t>
                      </a:r>
                      <a:endParaRPr lang="fr-FR" sz="1200" b="1" i="0" kern="1200" dirty="0">
                        <a:solidFill>
                          <a:schemeClr val="tx1"/>
                        </a:solidFill>
                        <a:latin typeface="+mn-lt"/>
                        <a:ea typeface="+mn-ea"/>
                        <a:cs typeface="+mn-cs"/>
                      </a:endParaRPr>
                    </a:p>
                    <a:p>
                      <a:pPr algn="ctr">
                        <a:spcAft>
                          <a:spcPts val="300"/>
                        </a:spcAft>
                      </a:pPr>
                      <a:endParaRPr lang="fr-FR" sz="1200" i="1" kern="1200" dirty="0">
                        <a:solidFill>
                          <a:schemeClr val="tx1"/>
                        </a:solidFill>
                        <a:latin typeface="+mn-lt"/>
                        <a:ea typeface="+mn-ea"/>
                        <a:cs typeface="+mn-cs"/>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algn="ctr">
                        <a:spcAft>
                          <a:spcPts val="300"/>
                        </a:spcAft>
                      </a:pPr>
                      <a:r>
                        <a:rPr lang="fr-FR" sz="1400" b="1" dirty="0">
                          <a:solidFill>
                            <a:schemeClr val="tx1"/>
                          </a:solidFill>
                          <a:latin typeface="+mn-lt"/>
                          <a:ea typeface="Times New Roman"/>
                          <a:cs typeface="Times New Roman"/>
                        </a:rPr>
                        <a:t>Atelier</a:t>
                      </a:r>
                      <a:r>
                        <a:rPr lang="fr-FR" sz="1400" b="1" baseline="0" dirty="0">
                          <a:solidFill>
                            <a:schemeClr val="tx1"/>
                          </a:solidFill>
                          <a:latin typeface="+mn-lt"/>
                          <a:ea typeface="Times New Roman"/>
                          <a:cs typeface="Times New Roman"/>
                        </a:rPr>
                        <a:t> 2</a:t>
                      </a:r>
                      <a:endParaRPr lang="fr-FR" sz="1400" b="1" dirty="0">
                        <a:solidFill>
                          <a:schemeClr val="tx1"/>
                        </a:solidFill>
                        <a:latin typeface="+mn-lt"/>
                        <a:ea typeface="Times New Roman"/>
                        <a:cs typeface="Times New Roman"/>
                      </a:endParaRPr>
                    </a:p>
                    <a:p>
                      <a:pPr marL="0" marR="0" indent="0" algn="ctr" defTabSz="914400" rtl="0" eaLnBrk="1" fontAlgn="auto" latinLnBrk="0" hangingPunct="1">
                        <a:lnSpc>
                          <a:spcPct val="100000"/>
                        </a:lnSpc>
                        <a:spcBef>
                          <a:spcPts val="0"/>
                        </a:spcBef>
                        <a:spcAft>
                          <a:spcPts val="300"/>
                        </a:spcAft>
                        <a:buClrTx/>
                        <a:buSzTx/>
                        <a:buFontTx/>
                        <a:buNone/>
                        <a:tabLst/>
                        <a:defRPr/>
                      </a:pPr>
                      <a:r>
                        <a:rPr lang="fr-FR" sz="1200" b="1" i="0" kern="1200" dirty="0">
                          <a:solidFill>
                            <a:schemeClr val="tx1"/>
                          </a:solidFill>
                          <a:latin typeface="+mn-lt"/>
                          <a:ea typeface="+mn-ea"/>
                          <a:cs typeface="+mn-cs"/>
                        </a:rPr>
                        <a:t>Représentations littéraires de la santé mentale dans les romans contemporains africains et de l’espace insulaire </a:t>
                      </a:r>
                      <a:endParaRPr lang="fr-FR" sz="1400" i="1" kern="1200" dirty="0">
                        <a:solidFill>
                          <a:schemeClr val="tx1"/>
                        </a:solidFill>
                        <a:latin typeface="+mn-lt"/>
                        <a:ea typeface="+mn-ea"/>
                        <a:cs typeface="+mn-cs"/>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fr-FR" sz="1400" b="1" i="0" u="none" strike="noStrike" kern="1200" cap="none" spc="0" normalizeH="0" baseline="0" noProof="0" dirty="0">
                          <a:ln>
                            <a:noFill/>
                          </a:ln>
                          <a:solidFill>
                            <a:schemeClr val="tx1"/>
                          </a:solidFill>
                          <a:effectLst/>
                          <a:uLnTx/>
                          <a:uFillTx/>
                          <a:latin typeface="+mn-lt"/>
                          <a:ea typeface="Times New Roman"/>
                          <a:cs typeface="Times New Roman"/>
                        </a:rPr>
                        <a:t>Atelier 13</a:t>
                      </a: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fr-FR" sz="1200" b="1" i="0" u="none" strike="noStrike" kern="1200" cap="none" spc="0" normalizeH="0" baseline="0" noProof="0" dirty="0">
                          <a:ln>
                            <a:noFill/>
                          </a:ln>
                          <a:solidFill>
                            <a:schemeClr val="tx1"/>
                          </a:solidFill>
                          <a:effectLst/>
                          <a:uLnTx/>
                          <a:uFillTx/>
                          <a:latin typeface="+mn-lt"/>
                          <a:ea typeface="Times New Roman"/>
                          <a:cs typeface="Times New Roman"/>
                        </a:rPr>
                        <a:t>Enseigner à travers les documents authentiques –Arts plastiques, Bande-dessinée, Cinéma, Journaux, Littérature de jeunesse, Musique, Théâtre, Radio, </a:t>
                      </a:r>
                      <a:r>
                        <a:rPr kumimoji="0" lang="fr-FR" sz="1200" b="1" i="0" u="none" strike="noStrike" kern="1200" cap="none" spc="0" normalizeH="0" baseline="0" noProof="0" dirty="0" err="1">
                          <a:ln>
                            <a:noFill/>
                          </a:ln>
                          <a:solidFill>
                            <a:schemeClr val="tx1"/>
                          </a:solidFill>
                          <a:effectLst/>
                          <a:uLnTx/>
                          <a:uFillTx/>
                          <a:latin typeface="+mn-lt"/>
                          <a:ea typeface="Times New Roman"/>
                          <a:cs typeface="Times New Roman"/>
                        </a:rPr>
                        <a:t>etc</a:t>
                      </a:r>
                      <a:r>
                        <a:rPr kumimoji="0" lang="fr-FR" sz="1200" b="1" i="0" u="none" strike="noStrike" kern="1200" cap="none" spc="0" normalizeH="0" baseline="0" noProof="0" dirty="0">
                          <a:ln>
                            <a:noFill/>
                          </a:ln>
                          <a:solidFill>
                            <a:schemeClr val="tx1"/>
                          </a:solidFill>
                          <a:effectLst/>
                          <a:uLnTx/>
                          <a:uFillTx/>
                          <a:latin typeface="+mn-lt"/>
                          <a:ea typeface="Times New Roman"/>
                          <a:cs typeface="Times New Roman"/>
                        </a:rPr>
                        <a:t> </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4743430">
                <a:tc>
                  <a:txBody>
                    <a:bodyPr/>
                    <a:lstStyle/>
                    <a:p>
                      <a:pPr algn="ctr">
                        <a:spcAft>
                          <a:spcPts val="0"/>
                        </a:spcAft>
                      </a:pPr>
                      <a:r>
                        <a:rPr lang="fr-FR" sz="1100" b="1" dirty="0">
                          <a:solidFill>
                            <a:schemeClr val="tx1"/>
                          </a:solidFill>
                          <a:latin typeface="+mn-lt"/>
                          <a:ea typeface="Times New Roman"/>
                          <a:cs typeface="Times New Roman"/>
                        </a:rPr>
                        <a:t>Ross Building-R S105</a:t>
                      </a:r>
                    </a:p>
                    <a:p>
                      <a:pPr algn="ctr">
                        <a:spcAft>
                          <a:spcPts val="0"/>
                        </a:spcAft>
                      </a:pPr>
                      <a:r>
                        <a:rPr lang="fr-FR" sz="1100" b="1" dirty="0">
                          <a:solidFill>
                            <a:schemeClr val="tx1"/>
                          </a:solidFill>
                          <a:latin typeface="+mn-lt"/>
                          <a:ea typeface="Times New Roman"/>
                          <a:cs typeface="Times New Roman"/>
                        </a:rPr>
                        <a:t>11h00 – 12h30</a:t>
                      </a:r>
                      <a:endParaRPr lang="fr-FR" sz="1100" dirty="0">
                        <a:solidFill>
                          <a:schemeClr val="tx1"/>
                        </a:solidFill>
                        <a:latin typeface="+mn-lt"/>
                        <a:ea typeface="Times New Roman"/>
                        <a:cs typeface="Times New Roman"/>
                      </a:endParaRPr>
                    </a:p>
                    <a:p>
                      <a:pPr>
                        <a:spcAft>
                          <a:spcPts val="0"/>
                        </a:spcAft>
                      </a:pPr>
                      <a:endParaRPr lang="en-CA"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a:t>
                      </a:r>
                      <a:r>
                        <a:rPr lang="fr-FR" sz="1100" dirty="0">
                          <a:solidFill>
                            <a:schemeClr val="tx1"/>
                          </a:solidFill>
                          <a:latin typeface="+mn-lt"/>
                          <a:ea typeface="Times New Roman"/>
                          <a:cs typeface="Times New Roman"/>
                        </a:rPr>
                        <a:t> Johanne Bénard </a:t>
                      </a:r>
                    </a:p>
                    <a:p>
                      <a:pPr>
                        <a:lnSpc>
                          <a:spcPct val="100000"/>
                        </a:lnSpc>
                        <a:spcAft>
                          <a:spcPts val="0"/>
                        </a:spcAft>
                      </a:pPr>
                      <a:r>
                        <a:rPr lang="fr-FR" sz="1100" b="1" dirty="0">
                          <a:solidFill>
                            <a:schemeClr val="tx1"/>
                          </a:solidFill>
                          <a:latin typeface="+mn-lt"/>
                          <a:ea typeface="Times New Roman"/>
                          <a:cs typeface="Times New Roman"/>
                        </a:rPr>
                        <a:t>Séance</a:t>
                      </a:r>
                      <a:r>
                        <a:rPr lang="fr-FR" sz="1100" b="0" dirty="0">
                          <a:solidFill>
                            <a:schemeClr val="tx1"/>
                          </a:solidFill>
                          <a:latin typeface="+mn-lt"/>
                          <a:ea typeface="Times New Roman"/>
                          <a:cs typeface="Times New Roman"/>
                        </a:rPr>
                        <a:t> : Transposition</a:t>
                      </a:r>
                    </a:p>
                    <a:p>
                      <a:pPr>
                        <a:lnSpc>
                          <a:spcPct val="100000"/>
                        </a:lnSpc>
                        <a:spcAft>
                          <a:spcPts val="0"/>
                        </a:spcAft>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Eugène </a:t>
                      </a:r>
                      <a:r>
                        <a:rPr lang="fr-FR" sz="1100" b="1" dirty="0" err="1">
                          <a:solidFill>
                            <a:schemeClr val="tx1"/>
                          </a:solidFill>
                          <a:latin typeface="+mn-lt"/>
                          <a:ea typeface="Times New Roman"/>
                          <a:cs typeface="Times New Roman"/>
                        </a:rPr>
                        <a:t>Nshimiyimana</a:t>
                      </a:r>
                      <a:r>
                        <a:rPr lang="fr-FR" sz="1100" b="1" dirty="0">
                          <a:solidFill>
                            <a:schemeClr val="tx1"/>
                          </a:solidFill>
                          <a:latin typeface="+mn-lt"/>
                          <a:ea typeface="Times New Roman"/>
                          <a:cs typeface="Times New Roman"/>
                        </a:rPr>
                        <a:t>, Université McMaster, </a:t>
                      </a:r>
                      <a:r>
                        <a:rPr lang="fr-FR" sz="1100" b="0" dirty="0">
                          <a:solidFill>
                            <a:schemeClr val="tx1"/>
                          </a:solidFill>
                          <a:latin typeface="+mn-lt"/>
                          <a:ea typeface="Times New Roman"/>
                          <a:cs typeface="Times New Roman"/>
                        </a:rPr>
                        <a:t>Vers une topographie de l’indicible : le roman de la guerre et les limites du discours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err="1">
                          <a:solidFill>
                            <a:schemeClr val="tx1"/>
                          </a:solidFill>
                          <a:latin typeface="+mn-lt"/>
                          <a:ea typeface="Times New Roman"/>
                          <a:cs typeface="Times New Roman"/>
                        </a:rPr>
                        <a:t>Isman</a:t>
                      </a:r>
                      <a:r>
                        <a:rPr lang="fr-FR" sz="1100" b="1" dirty="0">
                          <a:solidFill>
                            <a:schemeClr val="tx1"/>
                          </a:solidFill>
                          <a:latin typeface="+mn-lt"/>
                          <a:ea typeface="Times New Roman"/>
                          <a:cs typeface="Times New Roman"/>
                        </a:rPr>
                        <a:t> Oumar </a:t>
                      </a:r>
                      <a:r>
                        <a:rPr lang="fr-FR" sz="1100" b="1" dirty="0" err="1">
                          <a:solidFill>
                            <a:schemeClr val="tx1"/>
                          </a:solidFill>
                          <a:latin typeface="+mn-lt"/>
                          <a:ea typeface="Times New Roman"/>
                          <a:cs typeface="Times New Roman"/>
                        </a:rPr>
                        <a:t>Houssein</a:t>
                      </a:r>
                      <a:r>
                        <a:rPr lang="fr-FR" sz="1100" b="1" dirty="0">
                          <a:solidFill>
                            <a:schemeClr val="tx1"/>
                          </a:solidFill>
                          <a:latin typeface="+mn-lt"/>
                          <a:ea typeface="Times New Roman"/>
                          <a:cs typeface="Times New Roman"/>
                        </a:rPr>
                        <a:t>, Centre de formation des enseignants de Djibouti, </a:t>
                      </a:r>
                      <a:r>
                        <a:rPr lang="fr-FR" sz="1100" b="0" dirty="0">
                          <a:solidFill>
                            <a:schemeClr val="tx1"/>
                          </a:solidFill>
                          <a:latin typeface="+mn-lt"/>
                          <a:ea typeface="Times New Roman"/>
                          <a:cs typeface="Times New Roman"/>
                        </a:rPr>
                        <a:t>Guerre et littérature francophone en Corne de l'Afrique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Sandrine Lascaux, Université du Havre, </a:t>
                      </a:r>
                      <a:r>
                        <a:rPr lang="fr-FR" sz="1100" b="0" dirty="0">
                          <a:solidFill>
                            <a:schemeClr val="tx1"/>
                          </a:solidFill>
                          <a:latin typeface="+mn-lt"/>
                          <a:ea typeface="Times New Roman"/>
                          <a:cs typeface="Times New Roman"/>
                        </a:rPr>
                        <a:t>Raconter la guerre : l’espace clos comme dispositif fictionnel – en ligne</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solidFill>
                            <a:schemeClr val="tx1"/>
                          </a:solidFill>
                          <a:latin typeface="+mn-lt"/>
                          <a:ea typeface="Times New Roman"/>
                          <a:cs typeface="Times New Roman"/>
                        </a:rPr>
                        <a:t>Ross Building-R S104</a:t>
                      </a:r>
                    </a:p>
                    <a:p>
                      <a:pPr algn="ctr">
                        <a:spcAft>
                          <a:spcPts val="0"/>
                        </a:spcAft>
                      </a:pPr>
                      <a:r>
                        <a:rPr lang="fr-FR" sz="1100" b="1" dirty="0">
                          <a:solidFill>
                            <a:schemeClr val="tx1"/>
                          </a:solidFill>
                          <a:latin typeface="+mn-lt"/>
                          <a:ea typeface="Times New Roman"/>
                          <a:cs typeface="Times New Roman"/>
                        </a:rPr>
                        <a:t>11h00 – 13h00</a:t>
                      </a:r>
                      <a:endParaRPr lang="en-CA" sz="1100" b="1" dirty="0">
                        <a:solidFill>
                          <a:schemeClr val="tx1"/>
                        </a:solidFill>
                        <a:latin typeface="+mn-lt"/>
                        <a:ea typeface="Times New Roman"/>
                        <a:cs typeface="Times New Roman"/>
                      </a:endParaRPr>
                    </a:p>
                    <a:p>
                      <a:pPr>
                        <a:spcAft>
                          <a:spcPts val="0"/>
                        </a:spcAft>
                      </a:pPr>
                      <a:endParaRPr lang="fr-FR"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a:t>
                      </a:r>
                      <a:r>
                        <a:rPr lang="fr-FR" sz="1100" dirty="0">
                          <a:solidFill>
                            <a:schemeClr val="tx1"/>
                          </a:solidFill>
                          <a:latin typeface="+mn-lt"/>
                          <a:ea typeface="Times New Roman"/>
                          <a:cs typeface="Times New Roman"/>
                        </a:rPr>
                        <a:t> </a:t>
                      </a:r>
                      <a:r>
                        <a:rPr lang="fr-FR" sz="1100" dirty="0" err="1">
                          <a:solidFill>
                            <a:schemeClr val="tx1"/>
                          </a:solidFill>
                          <a:latin typeface="+mn-lt"/>
                          <a:ea typeface="Times New Roman"/>
                          <a:cs typeface="Times New Roman"/>
                        </a:rPr>
                        <a:t>Thila</a:t>
                      </a:r>
                      <a:r>
                        <a:rPr lang="fr-FR" sz="1100" dirty="0">
                          <a:solidFill>
                            <a:schemeClr val="tx1"/>
                          </a:solidFill>
                          <a:latin typeface="+mn-lt"/>
                          <a:ea typeface="Times New Roman"/>
                          <a:cs typeface="Times New Roman"/>
                        </a:rPr>
                        <a:t> </a:t>
                      </a:r>
                      <a:r>
                        <a:rPr lang="fr-FR" sz="1100" dirty="0" err="1">
                          <a:solidFill>
                            <a:schemeClr val="tx1"/>
                          </a:solidFill>
                          <a:latin typeface="+mn-lt"/>
                          <a:ea typeface="Times New Roman"/>
                          <a:cs typeface="Times New Roman"/>
                        </a:rPr>
                        <a:t>Sunassee</a:t>
                      </a:r>
                      <a:r>
                        <a:rPr lang="fr-FR" sz="1100" dirty="0">
                          <a:solidFill>
                            <a:schemeClr val="tx1"/>
                          </a:solidFill>
                          <a:latin typeface="+mn-lt"/>
                          <a:ea typeface="Times New Roman"/>
                          <a:cs typeface="Times New Roman"/>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Séance</a:t>
                      </a:r>
                      <a:r>
                        <a:rPr lang="fr-FR" sz="1100" b="0" dirty="0">
                          <a:solidFill>
                            <a:schemeClr val="tx1"/>
                          </a:solidFill>
                          <a:latin typeface="+mn-lt"/>
                          <a:ea typeface="Times New Roman"/>
                          <a:cs typeface="Times New Roman"/>
                        </a:rPr>
                        <a:t> : À la recherche du « moi » perdu et r</a:t>
                      </a:r>
                      <a:r>
                        <a:rPr lang="fr-FR" sz="1100" b="0" dirty="0">
                          <a:latin typeface="+mn-lt"/>
                          <a:ea typeface="Times New Roman"/>
                          <a:cs typeface="Times New Roman"/>
                        </a:rPr>
                        <a:t>essassement du passé</a:t>
                      </a: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Anaïs </a:t>
                      </a:r>
                      <a:r>
                        <a:rPr lang="fr-FR" sz="1100" b="1" dirty="0" err="1">
                          <a:solidFill>
                            <a:schemeClr val="tx1"/>
                          </a:solidFill>
                          <a:latin typeface="+mn-lt"/>
                          <a:ea typeface="Times New Roman"/>
                          <a:cs typeface="Times New Roman"/>
                        </a:rPr>
                        <a:t>Metoukson</a:t>
                      </a:r>
                      <a:r>
                        <a:rPr lang="fr-FR" sz="1100" b="1" dirty="0">
                          <a:solidFill>
                            <a:schemeClr val="tx1"/>
                          </a:solidFill>
                          <a:latin typeface="+mn-lt"/>
                          <a:ea typeface="Times New Roman"/>
                          <a:cs typeface="Times New Roman"/>
                        </a:rPr>
                        <a:t>, Université Laval, </a:t>
                      </a:r>
                      <a:r>
                        <a:rPr lang="fr-FR" sz="1100" b="0" dirty="0">
                          <a:solidFill>
                            <a:schemeClr val="tx1"/>
                          </a:solidFill>
                          <a:latin typeface="+mn-lt"/>
                          <a:ea typeface="Times New Roman"/>
                          <a:cs typeface="Times New Roman"/>
                        </a:rPr>
                        <a:t>Le syndrome carentiel en miroir des interactions féminines chez Ken </a:t>
                      </a:r>
                      <a:r>
                        <a:rPr lang="fr-FR" sz="1100" b="0" dirty="0" err="1">
                          <a:solidFill>
                            <a:schemeClr val="tx1"/>
                          </a:solidFill>
                          <a:latin typeface="+mn-lt"/>
                          <a:ea typeface="Times New Roman"/>
                          <a:cs typeface="Times New Roman"/>
                        </a:rPr>
                        <a:t>Bugul</a:t>
                      </a: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err="1">
                          <a:solidFill>
                            <a:schemeClr val="tx1"/>
                          </a:solidFill>
                          <a:latin typeface="+mn-lt"/>
                          <a:ea typeface="Times New Roman"/>
                          <a:cs typeface="Times New Roman"/>
                        </a:rPr>
                        <a:t>Samuele</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Ellena</a:t>
                      </a:r>
                      <a:r>
                        <a:rPr lang="fr-FR" sz="1100" b="1" dirty="0">
                          <a:solidFill>
                            <a:schemeClr val="tx1"/>
                          </a:solidFill>
                          <a:latin typeface="+mn-lt"/>
                          <a:ea typeface="Times New Roman"/>
                          <a:cs typeface="Times New Roman"/>
                        </a:rPr>
                        <a:t>, Université de Montréal, </a:t>
                      </a:r>
                      <a:r>
                        <a:rPr lang="fr-FR" sz="1100" b="0" i="1" dirty="0">
                          <a:solidFill>
                            <a:schemeClr val="tx1"/>
                          </a:solidFill>
                          <a:latin typeface="+mn-lt"/>
                          <a:ea typeface="Times New Roman"/>
                          <a:cs typeface="Times New Roman"/>
                        </a:rPr>
                        <a:t>Le Baobab fou </a:t>
                      </a:r>
                      <a:r>
                        <a:rPr lang="fr-FR" sz="1100" b="0" dirty="0">
                          <a:solidFill>
                            <a:schemeClr val="tx1"/>
                          </a:solidFill>
                          <a:latin typeface="+mn-lt"/>
                          <a:ea typeface="Times New Roman"/>
                          <a:cs typeface="Times New Roman"/>
                        </a:rPr>
                        <a:t>de Ken </a:t>
                      </a:r>
                      <a:r>
                        <a:rPr lang="fr-FR" sz="1100" b="0" dirty="0" err="1">
                          <a:solidFill>
                            <a:schemeClr val="tx1"/>
                          </a:solidFill>
                          <a:latin typeface="+mn-lt"/>
                          <a:ea typeface="Times New Roman"/>
                          <a:cs typeface="Times New Roman"/>
                        </a:rPr>
                        <a:t>Bugul</a:t>
                      </a:r>
                      <a:r>
                        <a:rPr lang="fr-FR" sz="1100" b="0" dirty="0">
                          <a:solidFill>
                            <a:schemeClr val="tx1"/>
                          </a:solidFill>
                          <a:latin typeface="+mn-lt"/>
                          <a:ea typeface="Times New Roman"/>
                          <a:cs typeface="Times New Roman"/>
                        </a:rPr>
                        <a:t>:  désentortiller le Surmoi pour coudoyer un devoir-être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400"/>
                        </a:spcAft>
                        <a:buClrTx/>
                        <a:buSzTx/>
                        <a:buFontTx/>
                        <a:buNone/>
                        <a:tabLst/>
                        <a:defRPr/>
                      </a:pPr>
                      <a:r>
                        <a:rPr lang="en-CA" sz="1100" b="1" dirty="0">
                          <a:latin typeface="+mn-lt"/>
                          <a:ea typeface="Times New Roman"/>
                          <a:cs typeface="Times New Roman"/>
                        </a:rPr>
                        <a:t>Maia </a:t>
                      </a:r>
                      <a:r>
                        <a:rPr lang="en-CA" sz="1100" b="1" dirty="0" err="1">
                          <a:latin typeface="+mn-lt"/>
                          <a:ea typeface="Times New Roman"/>
                          <a:cs typeface="Times New Roman"/>
                        </a:rPr>
                        <a:t>Lepingwell</a:t>
                      </a:r>
                      <a:r>
                        <a:rPr lang="en-CA" sz="1100" b="1" dirty="0">
                          <a:latin typeface="+mn-lt"/>
                          <a:ea typeface="Times New Roman"/>
                          <a:cs typeface="Times New Roman"/>
                        </a:rPr>
                        <a:t>-Tardieu, Université McMaster, </a:t>
                      </a:r>
                      <a:r>
                        <a:rPr lang="en-CA" sz="1100" dirty="0">
                          <a:latin typeface="+mn-lt"/>
                          <a:ea typeface="Times New Roman"/>
                          <a:cs typeface="Times New Roman"/>
                        </a:rPr>
                        <a:t>Titre de la communication : Le passé qui me suit : </a:t>
                      </a:r>
                      <a:r>
                        <a:rPr lang="en-CA" sz="1100" dirty="0" err="1">
                          <a:latin typeface="+mn-lt"/>
                          <a:ea typeface="Times New Roman"/>
                          <a:cs typeface="Times New Roman"/>
                        </a:rPr>
                        <a:t>Fantômes</a:t>
                      </a:r>
                      <a:r>
                        <a:rPr lang="en-CA" sz="1100" dirty="0">
                          <a:latin typeface="+mn-lt"/>
                          <a:ea typeface="Times New Roman"/>
                          <a:cs typeface="Times New Roman"/>
                        </a:rPr>
                        <a:t> et </a:t>
                      </a:r>
                      <a:r>
                        <a:rPr lang="en-CA" sz="1100" dirty="0" err="1">
                          <a:latin typeface="+mn-lt"/>
                          <a:ea typeface="Times New Roman"/>
                          <a:cs typeface="Times New Roman"/>
                        </a:rPr>
                        <a:t>mémoires</a:t>
                      </a:r>
                      <a:r>
                        <a:rPr lang="en-CA" sz="1100" dirty="0">
                          <a:latin typeface="+mn-lt"/>
                          <a:ea typeface="Times New Roman"/>
                          <a:cs typeface="Times New Roman"/>
                        </a:rPr>
                        <a:t> dans </a:t>
                      </a:r>
                      <a:r>
                        <a:rPr lang="en-CA" sz="1100" i="1" dirty="0">
                          <a:latin typeface="+mn-lt"/>
                          <a:ea typeface="Times New Roman"/>
                          <a:cs typeface="Times New Roman"/>
                        </a:rPr>
                        <a:t>Chair piment </a:t>
                      </a:r>
                      <a:r>
                        <a:rPr lang="en-CA" sz="1100" dirty="0">
                          <a:latin typeface="+mn-lt"/>
                          <a:ea typeface="Times New Roman"/>
                          <a:cs typeface="Times New Roman"/>
                        </a:rPr>
                        <a:t>de </a:t>
                      </a:r>
                      <a:r>
                        <a:rPr lang="en-CA" sz="1100" dirty="0" err="1">
                          <a:latin typeface="+mn-lt"/>
                          <a:ea typeface="Times New Roman"/>
                          <a:cs typeface="Times New Roman"/>
                        </a:rPr>
                        <a:t>Gisèle</a:t>
                      </a:r>
                      <a:r>
                        <a:rPr lang="en-CA" sz="1100" dirty="0">
                          <a:latin typeface="+mn-lt"/>
                          <a:ea typeface="Times New Roman"/>
                          <a:cs typeface="Times New Roman"/>
                        </a:rPr>
                        <a:t> </a:t>
                      </a:r>
                      <a:r>
                        <a:rPr lang="en-CA" sz="1100" dirty="0" err="1">
                          <a:latin typeface="+mn-lt"/>
                          <a:ea typeface="Times New Roman"/>
                          <a:cs typeface="Times New Roman"/>
                        </a:rPr>
                        <a:t>Pineau</a:t>
                      </a:r>
                      <a:endParaRPr lang="en-CA" sz="110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lang="en-CA" sz="110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400"/>
                        </a:spcAft>
                        <a:buClrTx/>
                        <a:buSzTx/>
                        <a:buFontTx/>
                        <a:buNone/>
                        <a:tabLst/>
                        <a:defRPr/>
                      </a:pPr>
                      <a:r>
                        <a:rPr lang="en-CA" sz="1100" b="1" dirty="0">
                          <a:latin typeface="+mn-lt"/>
                          <a:ea typeface="Times New Roman"/>
                          <a:cs typeface="Times New Roman"/>
                        </a:rPr>
                        <a:t>Mathilde Berg, Université de Lille, </a:t>
                      </a:r>
                      <a:r>
                        <a:rPr lang="en-CA" sz="1100" dirty="0">
                          <a:latin typeface="+mn-lt"/>
                          <a:ea typeface="Times New Roman"/>
                          <a:cs typeface="Times New Roman"/>
                        </a:rPr>
                        <a:t>« </a:t>
                      </a:r>
                      <a:r>
                        <a:rPr lang="en-CA" sz="1100" dirty="0" err="1">
                          <a:latin typeface="+mn-lt"/>
                          <a:ea typeface="Times New Roman"/>
                          <a:cs typeface="Times New Roman"/>
                        </a:rPr>
                        <a:t>Dénis</a:t>
                      </a:r>
                      <a:r>
                        <a:rPr lang="en-CA" sz="1100" dirty="0">
                          <a:latin typeface="+mn-lt"/>
                          <a:ea typeface="Times New Roman"/>
                          <a:cs typeface="Times New Roman"/>
                        </a:rPr>
                        <a:t> de </a:t>
                      </a:r>
                      <a:r>
                        <a:rPr lang="en-CA" sz="1100" dirty="0" err="1">
                          <a:latin typeface="+mn-lt"/>
                          <a:ea typeface="Times New Roman"/>
                          <a:cs typeface="Times New Roman"/>
                        </a:rPr>
                        <a:t>corporéité</a:t>
                      </a:r>
                      <a:r>
                        <a:rPr lang="en-CA" sz="1100" dirty="0">
                          <a:latin typeface="+mn-lt"/>
                          <a:ea typeface="Times New Roman"/>
                          <a:cs typeface="Times New Roman"/>
                        </a:rPr>
                        <a:t> » : </a:t>
                      </a:r>
                      <a:r>
                        <a:rPr lang="en-CA" sz="1100" dirty="0" err="1">
                          <a:latin typeface="+mn-lt"/>
                          <a:ea typeface="Times New Roman"/>
                          <a:cs typeface="Times New Roman"/>
                        </a:rPr>
                        <a:t>mémoires</a:t>
                      </a:r>
                      <a:r>
                        <a:rPr lang="en-CA" sz="1100" dirty="0">
                          <a:latin typeface="+mn-lt"/>
                          <a:ea typeface="Times New Roman"/>
                          <a:cs typeface="Times New Roman"/>
                        </a:rPr>
                        <a:t> </a:t>
                      </a:r>
                      <a:r>
                        <a:rPr lang="en-CA" sz="1100" dirty="0" err="1">
                          <a:latin typeface="+mn-lt"/>
                          <a:ea typeface="Times New Roman"/>
                          <a:cs typeface="Times New Roman"/>
                        </a:rPr>
                        <a:t>traumatiques</a:t>
                      </a:r>
                      <a:r>
                        <a:rPr lang="en-CA" sz="1100" dirty="0">
                          <a:latin typeface="+mn-lt"/>
                          <a:ea typeface="Times New Roman"/>
                          <a:cs typeface="Times New Roman"/>
                        </a:rPr>
                        <a:t> et troubles </a:t>
                      </a:r>
                      <a:r>
                        <a:rPr lang="en-CA" sz="1100" dirty="0" err="1">
                          <a:latin typeface="+mn-lt"/>
                          <a:ea typeface="Times New Roman"/>
                          <a:cs typeface="Times New Roman"/>
                        </a:rPr>
                        <a:t>psychiques</a:t>
                      </a:r>
                      <a:r>
                        <a:rPr lang="en-CA" sz="1100" dirty="0">
                          <a:latin typeface="+mn-lt"/>
                          <a:ea typeface="Times New Roman"/>
                          <a:cs typeface="Times New Roman"/>
                        </a:rPr>
                        <a:t> dans </a:t>
                      </a:r>
                      <a:r>
                        <a:rPr lang="en-CA" sz="1100" i="1" dirty="0">
                          <a:latin typeface="+mn-lt"/>
                          <a:ea typeface="Times New Roman"/>
                          <a:cs typeface="Times New Roman"/>
                        </a:rPr>
                        <a:t>Chair Piment </a:t>
                      </a:r>
                      <a:r>
                        <a:rPr lang="en-CA" sz="1100" dirty="0">
                          <a:latin typeface="+mn-lt"/>
                          <a:ea typeface="Times New Roman"/>
                          <a:cs typeface="Times New Roman"/>
                        </a:rPr>
                        <a:t>de </a:t>
                      </a:r>
                      <a:r>
                        <a:rPr lang="en-CA" sz="1100" dirty="0" err="1">
                          <a:latin typeface="+mn-lt"/>
                          <a:ea typeface="Times New Roman"/>
                          <a:cs typeface="Times New Roman"/>
                        </a:rPr>
                        <a:t>Gisèle</a:t>
                      </a:r>
                      <a:r>
                        <a:rPr lang="en-CA" sz="1100" dirty="0">
                          <a:latin typeface="+mn-lt"/>
                          <a:ea typeface="Times New Roman"/>
                          <a:cs typeface="Times New Roman"/>
                        </a:rPr>
                        <a:t> </a:t>
                      </a:r>
                      <a:r>
                        <a:rPr lang="en-CA" sz="1100" dirty="0" err="1">
                          <a:latin typeface="+mn-lt"/>
                          <a:ea typeface="Times New Roman"/>
                          <a:cs typeface="Times New Roman"/>
                        </a:rPr>
                        <a:t>Pineau</a:t>
                      </a:r>
                      <a:r>
                        <a:rPr lang="en-CA" sz="1100" dirty="0">
                          <a:latin typeface="+mn-lt"/>
                          <a:ea typeface="Times New Roman"/>
                          <a:cs typeface="Times New Roman"/>
                        </a:rPr>
                        <a:t> et </a:t>
                      </a:r>
                      <a:r>
                        <a:rPr lang="en-CA" sz="1100" i="1" dirty="0" err="1">
                          <a:latin typeface="+mn-lt"/>
                          <a:ea typeface="Times New Roman"/>
                          <a:cs typeface="Times New Roman"/>
                        </a:rPr>
                        <a:t>Tels</a:t>
                      </a:r>
                      <a:r>
                        <a:rPr lang="en-CA" sz="1100" i="1" dirty="0">
                          <a:latin typeface="+mn-lt"/>
                          <a:ea typeface="Times New Roman"/>
                          <a:cs typeface="Times New Roman"/>
                        </a:rPr>
                        <a:t> des </a:t>
                      </a:r>
                      <a:r>
                        <a:rPr lang="en-CA" sz="1100" i="1" dirty="0" err="1">
                          <a:latin typeface="+mn-lt"/>
                          <a:ea typeface="Times New Roman"/>
                          <a:cs typeface="Times New Roman"/>
                        </a:rPr>
                        <a:t>astres</a:t>
                      </a:r>
                      <a:r>
                        <a:rPr lang="en-CA" sz="1100" i="1" dirty="0">
                          <a:latin typeface="+mn-lt"/>
                          <a:ea typeface="Times New Roman"/>
                          <a:cs typeface="Times New Roman"/>
                        </a:rPr>
                        <a:t> </a:t>
                      </a:r>
                      <a:r>
                        <a:rPr lang="en-CA" sz="1100" i="1" dirty="0" err="1">
                          <a:latin typeface="+mn-lt"/>
                          <a:ea typeface="Times New Roman"/>
                          <a:cs typeface="Times New Roman"/>
                        </a:rPr>
                        <a:t>éteints</a:t>
                      </a:r>
                      <a:r>
                        <a:rPr lang="en-CA" sz="1100" i="1" dirty="0">
                          <a:latin typeface="+mn-lt"/>
                          <a:ea typeface="Times New Roman"/>
                          <a:cs typeface="Times New Roman"/>
                        </a:rPr>
                        <a:t> </a:t>
                      </a:r>
                      <a:r>
                        <a:rPr lang="en-CA" sz="1100" dirty="0">
                          <a:latin typeface="+mn-lt"/>
                          <a:ea typeface="Times New Roman"/>
                          <a:cs typeface="Times New Roman"/>
                        </a:rPr>
                        <a:t>de </a:t>
                      </a:r>
                      <a:r>
                        <a:rPr lang="en-CA" sz="1100" dirty="0" err="1">
                          <a:latin typeface="+mn-lt"/>
                          <a:ea typeface="Times New Roman"/>
                          <a:cs typeface="Times New Roman"/>
                        </a:rPr>
                        <a:t>Léonora</a:t>
                      </a:r>
                      <a:r>
                        <a:rPr lang="en-CA" sz="1100" dirty="0">
                          <a:latin typeface="+mn-lt"/>
                          <a:ea typeface="Times New Roman"/>
                          <a:cs typeface="Times New Roman"/>
                        </a:rPr>
                        <a:t> </a:t>
                      </a:r>
                      <a:r>
                        <a:rPr lang="en-CA" sz="1100" dirty="0" err="1">
                          <a:latin typeface="+mn-lt"/>
                          <a:ea typeface="Times New Roman"/>
                          <a:cs typeface="Times New Roman"/>
                        </a:rPr>
                        <a:t>Miano</a:t>
                      </a:r>
                      <a:endParaRPr lang="en-CA" sz="1100" dirty="0">
                        <a:latin typeface="+mn-lt"/>
                        <a:ea typeface="Times New Roman"/>
                        <a:cs typeface="Times New Roman"/>
                      </a:endParaRP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Ross Building-R S127</a:t>
                      </a:r>
                    </a:p>
                    <a:p>
                      <a:pPr algn="ctr">
                        <a:spcAft>
                          <a:spcPts val="0"/>
                        </a:spcAft>
                      </a:pPr>
                      <a:r>
                        <a:rPr lang="fr-FR" sz="1100" b="1" dirty="0">
                          <a:solidFill>
                            <a:schemeClr val="tx1"/>
                          </a:solidFill>
                          <a:latin typeface="+mn-lt"/>
                          <a:ea typeface="Times New Roman"/>
                          <a:cs typeface="Times New Roman"/>
                        </a:rPr>
                        <a:t>11h00 – 12h30 </a:t>
                      </a:r>
                    </a:p>
                    <a:p>
                      <a:pPr>
                        <a:spcAft>
                          <a:spcPts val="0"/>
                        </a:spcAft>
                      </a:pPr>
                      <a:endParaRPr lang="fr-FR"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Présidence: </a:t>
                      </a:r>
                      <a:r>
                        <a:rPr lang="fr-FR" sz="1100" b="0" dirty="0">
                          <a:solidFill>
                            <a:schemeClr val="tx1"/>
                          </a:solidFill>
                          <a:latin typeface="+mn-lt"/>
                          <a:ea typeface="Times New Roman"/>
                          <a:cs typeface="Times New Roman"/>
                        </a:rPr>
                        <a:t>Marie Pascal</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Séance: </a:t>
                      </a:r>
                      <a:r>
                        <a:rPr lang="fr-FR" sz="1100" b="0" dirty="0">
                          <a:solidFill>
                            <a:schemeClr val="tx1"/>
                          </a:solidFill>
                          <a:latin typeface="+mn-lt"/>
                          <a:ea typeface="Times New Roman"/>
                          <a:cs typeface="Times New Roman"/>
                        </a:rPr>
                        <a:t>Émotions, normes et T.I.C.E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strike="noStrike" dirty="0" err="1">
                          <a:latin typeface="+mn-lt"/>
                          <a:ea typeface="Times New Roman"/>
                          <a:cs typeface="Times New Roman"/>
                        </a:rPr>
                        <a:t>Shima</a:t>
                      </a:r>
                      <a:r>
                        <a:rPr lang="fr-FR" sz="1100" b="1" strike="noStrike" dirty="0">
                          <a:latin typeface="+mn-lt"/>
                          <a:ea typeface="Times New Roman"/>
                          <a:cs typeface="Times New Roman"/>
                        </a:rPr>
                        <a:t> </a:t>
                      </a:r>
                      <a:r>
                        <a:rPr lang="fr-FR" sz="1100" b="1" strike="noStrike" dirty="0" err="1">
                          <a:latin typeface="+mn-lt"/>
                          <a:ea typeface="Times New Roman"/>
                          <a:cs typeface="Times New Roman"/>
                        </a:rPr>
                        <a:t>Moallemi</a:t>
                      </a:r>
                      <a:r>
                        <a:rPr lang="fr-FR" sz="1100" b="1" strike="noStrike" dirty="0">
                          <a:latin typeface="+mn-lt"/>
                          <a:ea typeface="Times New Roman"/>
                          <a:cs typeface="Times New Roman"/>
                        </a:rPr>
                        <a:t>, Utrecht </a:t>
                      </a:r>
                      <a:r>
                        <a:rPr lang="fr-FR" sz="1100" b="1" strike="noStrike" dirty="0" err="1">
                          <a:latin typeface="+mn-lt"/>
                          <a:ea typeface="Times New Roman"/>
                          <a:cs typeface="Times New Roman"/>
                        </a:rPr>
                        <a:t>University</a:t>
                      </a:r>
                      <a:r>
                        <a:rPr lang="fr-FR" sz="1100" b="1" strike="noStrike" dirty="0">
                          <a:latin typeface="+mn-lt"/>
                          <a:ea typeface="Times New Roman"/>
                          <a:cs typeface="Times New Roman"/>
                        </a:rPr>
                        <a:t>, et Martina </a:t>
                      </a:r>
                      <a:r>
                        <a:rPr lang="fr-FR" sz="1100" b="1" strike="noStrike" dirty="0" err="1">
                          <a:latin typeface="+mn-lt"/>
                          <a:ea typeface="Times New Roman"/>
                          <a:cs typeface="Times New Roman"/>
                        </a:rPr>
                        <a:t>Ronci</a:t>
                      </a:r>
                      <a:r>
                        <a:rPr lang="fr-FR" sz="1100" b="1" strike="noStrike" dirty="0">
                          <a:latin typeface="+mn-lt"/>
                          <a:ea typeface="Times New Roman"/>
                          <a:cs typeface="Times New Roman"/>
                        </a:rPr>
                        <a:t>, Université Paris Nanterre, </a:t>
                      </a:r>
                      <a:r>
                        <a:rPr lang="fr-FR" sz="1100" b="0" strike="noStrike" dirty="0">
                          <a:latin typeface="+mn-lt"/>
                          <a:ea typeface="Times New Roman"/>
                          <a:cs typeface="Times New Roman"/>
                        </a:rPr>
                        <a:t>Enseigner les émotions avec le manga</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Laurence </a:t>
                      </a:r>
                      <a:r>
                        <a:rPr lang="fr-FR" sz="1100" b="1" dirty="0" err="1">
                          <a:solidFill>
                            <a:schemeClr val="tx1"/>
                          </a:solidFill>
                          <a:latin typeface="+mn-lt"/>
                          <a:ea typeface="Times New Roman"/>
                          <a:cs typeface="Times New Roman"/>
                        </a:rPr>
                        <a:t>Denié-Higney</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University</a:t>
                      </a:r>
                      <a:r>
                        <a:rPr lang="fr-FR" sz="1100" b="1" dirty="0">
                          <a:solidFill>
                            <a:schemeClr val="tx1"/>
                          </a:solidFill>
                          <a:latin typeface="+mn-lt"/>
                          <a:ea typeface="Times New Roman"/>
                          <a:cs typeface="Times New Roman"/>
                        </a:rPr>
                        <a:t> of California, </a:t>
                      </a:r>
                      <a:r>
                        <a:rPr lang="fr-FR" sz="1100" b="0" dirty="0">
                          <a:solidFill>
                            <a:schemeClr val="tx1"/>
                          </a:solidFill>
                          <a:latin typeface="+mn-lt"/>
                          <a:ea typeface="Times New Roman"/>
                          <a:cs typeface="Times New Roman"/>
                        </a:rPr>
                        <a:t>Documents authentiques pour les cours de Français des Professions: le site web de Pôle Emploi</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a:solidFill>
                          <a:schemeClr val="tx1"/>
                        </a:solidFill>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solidFill>
                            <a:schemeClr val="tx1"/>
                          </a:solidFill>
                          <a:latin typeface="+mn-lt"/>
                          <a:ea typeface="Times New Roman"/>
                          <a:cs typeface="Times New Roman"/>
                        </a:rPr>
                        <a:t>Muriel </a:t>
                      </a:r>
                      <a:r>
                        <a:rPr lang="fr-FR" sz="1100" b="1" dirty="0" err="1">
                          <a:solidFill>
                            <a:schemeClr val="tx1"/>
                          </a:solidFill>
                          <a:latin typeface="+mn-lt"/>
                          <a:ea typeface="Times New Roman"/>
                          <a:cs typeface="Times New Roman"/>
                        </a:rPr>
                        <a:t>Pérugue</a:t>
                      </a:r>
                      <a:r>
                        <a:rPr lang="fr-FR" sz="1100" b="1" dirty="0">
                          <a:solidFill>
                            <a:schemeClr val="tx1"/>
                          </a:solidFill>
                          <a:latin typeface="+mn-lt"/>
                          <a:ea typeface="Times New Roman"/>
                          <a:cs typeface="Times New Roman"/>
                        </a:rPr>
                        <a:t> et </a:t>
                      </a:r>
                      <a:r>
                        <a:rPr lang="fr-FR" sz="1100" b="1" dirty="0" err="1">
                          <a:solidFill>
                            <a:schemeClr val="tx1"/>
                          </a:solidFill>
                          <a:latin typeface="+mn-lt"/>
                          <a:ea typeface="Times New Roman"/>
                          <a:cs typeface="Times New Roman"/>
                        </a:rPr>
                        <a:t>Eric</a:t>
                      </a:r>
                      <a:r>
                        <a:rPr lang="fr-FR" sz="1100" b="1" dirty="0">
                          <a:solidFill>
                            <a:schemeClr val="tx1"/>
                          </a:solidFill>
                          <a:latin typeface="+mn-lt"/>
                          <a:ea typeface="Times New Roman"/>
                          <a:cs typeface="Times New Roman"/>
                        </a:rPr>
                        <a:t> </a:t>
                      </a:r>
                      <a:r>
                        <a:rPr lang="fr-FR" sz="1100" b="1" dirty="0" err="1">
                          <a:solidFill>
                            <a:schemeClr val="tx1"/>
                          </a:solidFill>
                          <a:latin typeface="+mn-lt"/>
                          <a:ea typeface="Times New Roman"/>
                          <a:cs typeface="Times New Roman"/>
                        </a:rPr>
                        <a:t>Keunne</a:t>
                      </a:r>
                      <a:r>
                        <a:rPr lang="fr-FR" sz="1100" b="1" dirty="0">
                          <a:solidFill>
                            <a:schemeClr val="tx1"/>
                          </a:solidFill>
                          <a:latin typeface="+mn-lt"/>
                          <a:ea typeface="Times New Roman"/>
                          <a:cs typeface="Times New Roman"/>
                        </a:rPr>
                        <a:t>, Collège universitaire </a:t>
                      </a:r>
                      <a:r>
                        <a:rPr lang="fr-FR" sz="1100" b="1" dirty="0" err="1">
                          <a:solidFill>
                            <a:schemeClr val="tx1"/>
                          </a:solidFill>
                          <a:latin typeface="+mn-lt"/>
                          <a:ea typeface="Times New Roman"/>
                          <a:cs typeface="Times New Roman"/>
                        </a:rPr>
                        <a:t>Glendon</a:t>
                      </a:r>
                      <a:r>
                        <a:rPr lang="fr-FR" sz="1100" b="1" dirty="0">
                          <a:solidFill>
                            <a:schemeClr val="tx1"/>
                          </a:solidFill>
                          <a:latin typeface="+mn-lt"/>
                          <a:ea typeface="Times New Roman"/>
                          <a:cs typeface="Times New Roman"/>
                        </a:rPr>
                        <a:t>, </a:t>
                      </a:r>
                      <a:r>
                        <a:rPr lang="fr-FR" sz="1100" b="0" dirty="0">
                          <a:solidFill>
                            <a:schemeClr val="tx1"/>
                          </a:solidFill>
                          <a:latin typeface="+mn-lt"/>
                          <a:ea typeface="Times New Roman"/>
                          <a:cs typeface="Times New Roman"/>
                        </a:rPr>
                        <a:t>Leçons apprises d’une expérience </a:t>
                      </a:r>
                      <a:r>
                        <a:rPr lang="fr-FR" sz="1100" b="0" dirty="0" err="1">
                          <a:solidFill>
                            <a:schemeClr val="tx1"/>
                          </a:solidFill>
                          <a:latin typeface="+mn-lt"/>
                          <a:ea typeface="Times New Roman"/>
                          <a:cs typeface="Times New Roman"/>
                        </a:rPr>
                        <a:t>télécollaborative</a:t>
                      </a:r>
                      <a:r>
                        <a:rPr lang="fr-FR" sz="1100" b="0" dirty="0">
                          <a:solidFill>
                            <a:schemeClr val="tx1"/>
                          </a:solidFill>
                          <a:latin typeface="+mn-lt"/>
                          <a:ea typeface="Times New Roman"/>
                          <a:cs typeface="Times New Roman"/>
                        </a:rPr>
                        <a:t> (ARI / GNL) au niveau universitaire en français – en ligne</a:t>
                      </a:r>
                    </a:p>
                  </a:txBody>
                  <a:tcPr marL="45533" marR="45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699792" y="5877272"/>
            <a:ext cx="345638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fr-FR" sz="1200" b="1" i="0" u="none" strike="noStrike" cap="none" normalizeH="0" baseline="0" dirty="0">
                <a:ln>
                  <a:noFill/>
                </a:ln>
                <a:solidFill>
                  <a:schemeClr val="tx1"/>
                </a:solidFill>
                <a:effectLst/>
                <a:ea typeface="Times New Roman" pitchFamily="18" charset="0"/>
                <a:cs typeface="Times New Roman" pitchFamily="18" charset="0"/>
              </a:rPr>
              <a:t>Pause</a:t>
            </a:r>
            <a:r>
              <a:rPr lang="fr-FR" sz="1200" b="1" dirty="0">
                <a:ea typeface="Times New Roman" pitchFamily="18" charset="0"/>
                <a:cs typeface="Times New Roman" pitchFamily="18" charset="0"/>
              </a:rPr>
              <a:t>-café - </a:t>
            </a:r>
            <a:r>
              <a:rPr lang="fr-FR" sz="1200" b="1" dirty="0">
                <a:solidFill>
                  <a:schemeClr val="accent1"/>
                </a:solidFill>
                <a:ea typeface="Times New Roman" pitchFamily="18" charset="0"/>
                <a:cs typeface="Times New Roman" pitchFamily="18" charset="0"/>
              </a:rPr>
              <a:t>Devant la salle </a:t>
            </a:r>
            <a:r>
              <a:rPr lang="fr-FR" sz="1200" b="1" dirty="0">
                <a:solidFill>
                  <a:schemeClr val="accent1"/>
                </a:solidFill>
                <a:ea typeface="Times New Roman"/>
                <a:cs typeface="Times New Roman"/>
              </a:rPr>
              <a:t>Ross Building-R S102</a:t>
            </a:r>
          </a:p>
          <a:p>
            <a:pPr lvl="0" algn="ctr" eaLnBrk="0" fontAlgn="base" hangingPunct="0">
              <a:spcBef>
                <a:spcPct val="0"/>
              </a:spcBef>
              <a:spcAft>
                <a:spcPct val="0"/>
              </a:spcAft>
            </a:pPr>
            <a:r>
              <a:rPr kumimoji="0" lang="fr-FR" sz="1200" b="1" i="0" u="none" strike="noStrike" cap="none" normalizeH="0" baseline="0" dirty="0">
                <a:ln>
                  <a:noFill/>
                </a:ln>
                <a:effectLst/>
                <a:ea typeface="Times New Roman" pitchFamily="18" charset="0"/>
                <a:cs typeface="Times New Roman" pitchFamily="18" charset="0"/>
              </a:rPr>
              <a:t> </a:t>
            </a:r>
            <a:r>
              <a:rPr kumimoji="0" lang="fr-FR" sz="1200" b="1" i="0" u="none" strike="noStrike" cap="none" normalizeH="0" baseline="0" dirty="0">
                <a:ln>
                  <a:noFill/>
                </a:ln>
                <a:solidFill>
                  <a:schemeClr val="tx1"/>
                </a:solidFill>
                <a:effectLst/>
                <a:ea typeface="Times New Roman" pitchFamily="18" charset="0"/>
                <a:cs typeface="Times New Roman" pitchFamily="18" charset="0"/>
              </a:rPr>
              <a:t>15h30 – 16h00 </a:t>
            </a:r>
            <a:endParaRPr kumimoji="0" lang="fr-FR" sz="1200" b="0" i="0" u="none" strike="noStrike" cap="none" normalizeH="0" baseline="0" dirty="0">
              <a:ln>
                <a:noFill/>
              </a:ln>
              <a:solidFill>
                <a:schemeClr val="accent1"/>
              </a:solidFill>
              <a:effectLst/>
              <a:ea typeface="Times New Roman" pitchFamily="18" charset="0"/>
              <a:cs typeface="Times New Roman" pitchFamily="18" charset="0"/>
            </a:endParaRPr>
          </a:p>
        </p:txBody>
      </p:sp>
      <p:sp>
        <p:nvSpPr>
          <p:cNvPr id="2050" name="Rectangle 2"/>
          <p:cNvSpPr>
            <a:spLocks noChangeArrowheads="1"/>
          </p:cNvSpPr>
          <p:nvPr/>
        </p:nvSpPr>
        <p:spPr bwMode="auto">
          <a:xfrm>
            <a:off x="1043608" y="257145"/>
            <a:ext cx="676875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25438" algn="l"/>
              </a:tabLst>
            </a:pPr>
            <a:r>
              <a:rPr kumimoji="0" lang="fr-FR" sz="1600" b="1" i="0" u="none" strike="noStrike" cap="none" normalizeH="0" baseline="0" dirty="0">
                <a:ln>
                  <a:noFill/>
                </a:ln>
                <a:solidFill>
                  <a:schemeClr val="tx1"/>
                </a:solidFill>
                <a:effectLst/>
                <a:latin typeface="Perpetua Titling MT" pitchFamily="18" charset="0"/>
                <a:ea typeface="Times New Roman" pitchFamily="18" charset="0"/>
                <a:cs typeface="Times New Roman" pitchFamily="18" charset="0"/>
              </a:rPr>
              <a:t> </a:t>
            </a:r>
            <a:r>
              <a:rPr lang="fr-FR" sz="2000" b="1" dirty="0">
                <a:ea typeface="Times New Roman" pitchFamily="18" charset="0"/>
                <a:cs typeface="Times New Roman" pitchFamily="18" charset="0"/>
              </a:rPr>
              <a:t>D</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imanche</a:t>
            </a:r>
            <a:r>
              <a:rPr kumimoji="0" lang="fr-FR" sz="2000" b="1" i="0" u="none" strike="noStrike" cap="none" normalizeH="0" dirty="0">
                <a:ln>
                  <a:noFill/>
                </a:ln>
                <a:solidFill>
                  <a:schemeClr val="tx1"/>
                </a:solidFill>
                <a:effectLst/>
                <a:ea typeface="Times New Roman" pitchFamily="18" charset="0"/>
                <a:cs typeface="Times New Roman" pitchFamily="18" charset="0"/>
              </a:rPr>
              <a:t> 28</a:t>
            </a:r>
            <a:r>
              <a:rPr kumimoji="0" lang="fr-FR" sz="2000" b="1" i="0" u="none" strike="noStrike" cap="none" normalizeH="0" baseline="0" dirty="0">
                <a:ln>
                  <a:noFill/>
                </a:ln>
                <a:solidFill>
                  <a:schemeClr val="tx1"/>
                </a:solidFill>
                <a:effectLst/>
                <a:ea typeface="Times New Roman" pitchFamily="18" charset="0"/>
                <a:cs typeface="Times New Roman" pitchFamily="18" charset="0"/>
              </a:rPr>
              <a:t> mai</a:t>
            </a:r>
            <a:endParaRPr kumimoji="0" lang="fr-FR" sz="2000" b="0" i="0" u="none" strike="noStrike" cap="none" normalizeH="0" baseline="0" dirty="0">
              <a:ln>
                <a:noFill/>
              </a:ln>
              <a:solidFill>
                <a:schemeClr val="tx1"/>
              </a:solidFill>
              <a:effectLst/>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281649087"/>
              </p:ext>
            </p:extLst>
          </p:nvPr>
        </p:nvGraphicFramePr>
        <p:xfrm>
          <a:off x="539552" y="980728"/>
          <a:ext cx="8136904" cy="4715580"/>
        </p:xfrm>
        <a:graphic>
          <a:graphicData uri="http://schemas.openxmlformats.org/drawingml/2006/table">
            <a:tbl>
              <a:tblPr/>
              <a:tblGrid>
                <a:gridCol w="3888432">
                  <a:extLst>
                    <a:ext uri="{9D8B030D-6E8A-4147-A177-3AD203B41FA5}">
                      <a16:colId xmlns:a16="http://schemas.microsoft.com/office/drawing/2014/main" val="20001"/>
                    </a:ext>
                  </a:extLst>
                </a:gridCol>
                <a:gridCol w="4248472">
                  <a:extLst>
                    <a:ext uri="{9D8B030D-6E8A-4147-A177-3AD203B41FA5}">
                      <a16:colId xmlns:a16="http://schemas.microsoft.com/office/drawing/2014/main" val="20002"/>
                    </a:ext>
                  </a:extLst>
                </a:gridCol>
              </a:tblGrid>
              <a:tr h="857329">
                <a:tc>
                  <a:txBody>
                    <a:bodyPr/>
                    <a:lstStyle/>
                    <a:p>
                      <a:pPr algn="ctr">
                        <a:spcAft>
                          <a:spcPts val="300"/>
                        </a:spcAft>
                      </a:pPr>
                      <a:r>
                        <a:rPr lang="fr-FR" sz="1400" b="1" dirty="0">
                          <a:latin typeface="+mn-lt"/>
                          <a:ea typeface="Times New Roman"/>
                          <a:cs typeface="Times New Roman"/>
                        </a:rPr>
                        <a:t>Atelier</a:t>
                      </a:r>
                      <a:r>
                        <a:rPr lang="fr-FR" sz="1400" b="1" baseline="0" dirty="0">
                          <a:latin typeface="+mn-lt"/>
                          <a:ea typeface="Times New Roman"/>
                          <a:cs typeface="Times New Roman"/>
                        </a:rPr>
                        <a:t> 2</a:t>
                      </a:r>
                      <a:endParaRPr lang="fr-FR" sz="1400" dirty="0">
                        <a:latin typeface="+mn-lt"/>
                        <a:ea typeface="Times New Roman"/>
                        <a:cs typeface="Times New Roman"/>
                      </a:endParaRPr>
                    </a:p>
                    <a:p>
                      <a:pPr algn="ctr">
                        <a:lnSpc>
                          <a:spcPct val="100000"/>
                        </a:lnSpc>
                        <a:spcAft>
                          <a:spcPts val="0"/>
                        </a:spcAft>
                      </a:pPr>
                      <a:r>
                        <a:rPr lang="fr-FR" sz="1200" b="1" i="0" dirty="0">
                          <a:latin typeface="+mn-lt"/>
                          <a:ea typeface="Times New Roman"/>
                          <a:cs typeface="Times New Roman"/>
                        </a:rPr>
                        <a:t>Représentations littéraires de la santé mentale dans les romans contemporains africains et de l’espace insulaire </a:t>
                      </a:r>
                      <a:endParaRPr lang="fr-FR" sz="120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tc>
                  <a:txBody>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mn-lt"/>
                          <a:ea typeface="Times New Roman"/>
                          <a:cs typeface="Times New Roman"/>
                        </a:rPr>
                        <a:t>Atelier 13</a:t>
                      </a: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fr-FR" sz="1200" b="1" i="0" u="none" strike="noStrike" kern="1200" cap="none" spc="0" normalizeH="0" baseline="0" noProof="0" dirty="0">
                          <a:ln>
                            <a:noFill/>
                          </a:ln>
                          <a:solidFill>
                            <a:prstClr val="black"/>
                          </a:solidFill>
                          <a:effectLst/>
                          <a:uLnTx/>
                          <a:uFillTx/>
                          <a:latin typeface="+mn-lt"/>
                          <a:ea typeface="Times New Roman"/>
                          <a:cs typeface="Times New Roman"/>
                        </a:rPr>
                        <a:t>Enseigner à travers les documents authentiques –Arts plastiques, Bande-dessinée, Cinéma, Journaux, Littérature de jeunesse, Musique, Théâtre, Radio, etc. </a:t>
                      </a: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fr-FR" sz="1200" b="1" i="0" u="none" strike="noStrike" kern="1200" cap="none" spc="0" normalizeH="0" baseline="0" noProof="0" dirty="0">
                        <a:ln>
                          <a:noFill/>
                        </a:ln>
                        <a:solidFill>
                          <a:prstClr val="black"/>
                        </a:solidFill>
                        <a:effectLst/>
                        <a:uLnTx/>
                        <a:uFillTx/>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5E1"/>
                    </a:solidFill>
                  </a:tcPr>
                </a:tc>
                <a:extLst>
                  <a:ext uri="{0D108BD9-81ED-4DB2-BD59-A6C34878D82A}">
                    <a16:rowId xmlns:a16="http://schemas.microsoft.com/office/drawing/2014/main" val="10000"/>
                  </a:ext>
                </a:extLst>
              </a:tr>
              <a:tr h="3694500">
                <a:tc>
                  <a:txBody>
                    <a:bodyPr/>
                    <a:lstStyle/>
                    <a:p>
                      <a:pPr algn="ctr">
                        <a:spcAft>
                          <a:spcPts val="0"/>
                        </a:spcAft>
                      </a:pPr>
                      <a:r>
                        <a:rPr lang="fr-FR" sz="1100" b="1" dirty="0">
                          <a:latin typeface="+mn-lt"/>
                          <a:ea typeface="Times New Roman"/>
                          <a:cs typeface="Times New Roman"/>
                        </a:rPr>
                        <a:t>Ross Building-R S104</a:t>
                      </a:r>
                    </a:p>
                    <a:p>
                      <a:pPr algn="ctr">
                        <a:spcAft>
                          <a:spcPts val="0"/>
                        </a:spcAft>
                      </a:pPr>
                      <a:r>
                        <a:rPr lang="fr-FR" sz="1100" b="1" dirty="0">
                          <a:latin typeface="+mn-lt"/>
                          <a:ea typeface="Times New Roman"/>
                          <a:cs typeface="Times New Roman"/>
                        </a:rPr>
                        <a:t>14h00 – 15h30 </a:t>
                      </a:r>
                      <a:endParaRPr lang="fr-FR" sz="1100" dirty="0">
                        <a:latin typeface="+mn-lt"/>
                        <a:ea typeface="Times New Roman"/>
                        <a:cs typeface="Times New Roman"/>
                      </a:endParaRPr>
                    </a:p>
                    <a:p>
                      <a:pPr>
                        <a:spcAft>
                          <a:spcPts val="0"/>
                        </a:spcAft>
                      </a:pPr>
                      <a:endParaRPr lang="fr-FR" sz="1100" b="1"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Silence, violence, traumatisme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a:t>
                      </a:r>
                      <a:r>
                        <a:rPr lang="fr-FR" sz="1100" b="0" dirty="0" err="1">
                          <a:latin typeface="+mn-lt"/>
                          <a:ea typeface="Times New Roman"/>
                          <a:cs typeface="Times New Roman"/>
                        </a:rPr>
                        <a:t>Rosanne</a:t>
                      </a:r>
                      <a:r>
                        <a:rPr lang="fr-FR" sz="1100" b="0" dirty="0">
                          <a:latin typeface="+mn-lt"/>
                          <a:ea typeface="Times New Roman"/>
                          <a:cs typeface="Times New Roman"/>
                        </a:rPr>
                        <a:t> </a:t>
                      </a:r>
                      <a:r>
                        <a:rPr lang="fr-FR" sz="1100" b="0" dirty="0" err="1">
                          <a:latin typeface="+mn-lt"/>
                          <a:ea typeface="Times New Roman"/>
                          <a:cs typeface="Times New Roman"/>
                        </a:rPr>
                        <a:t>Abdulla</a:t>
                      </a:r>
                      <a:r>
                        <a:rPr lang="fr-FR" sz="1100" b="0" dirty="0">
                          <a:latin typeface="+mn-lt"/>
                          <a:ea typeface="Times New Roman"/>
                          <a:cs typeface="Times New Roman"/>
                        </a:rPr>
                        <a:t> </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Haneesha</a:t>
                      </a:r>
                      <a:r>
                        <a:rPr lang="fr-FR" sz="1100" b="1" dirty="0">
                          <a:latin typeface="+mn-lt"/>
                          <a:ea typeface="Times New Roman"/>
                          <a:cs typeface="Times New Roman"/>
                        </a:rPr>
                        <a:t> </a:t>
                      </a:r>
                      <a:r>
                        <a:rPr lang="fr-FR" sz="1100" b="1" dirty="0" err="1">
                          <a:latin typeface="+mn-lt"/>
                          <a:ea typeface="Times New Roman"/>
                          <a:cs typeface="Times New Roman"/>
                        </a:rPr>
                        <a:t>Bhoyroo</a:t>
                      </a:r>
                      <a:r>
                        <a:rPr lang="fr-FR" sz="1100" b="1" dirty="0">
                          <a:latin typeface="+mn-lt"/>
                          <a:ea typeface="Times New Roman"/>
                          <a:cs typeface="Times New Roman"/>
                        </a:rPr>
                        <a:t>, Université de Waterloo, </a:t>
                      </a:r>
                      <a:r>
                        <a:rPr lang="fr-FR" sz="1100" b="0" dirty="0">
                          <a:latin typeface="+mn-lt"/>
                          <a:ea typeface="Times New Roman"/>
                          <a:cs typeface="Times New Roman"/>
                        </a:rPr>
                        <a:t>Les misères financières et sociales des personnages de </a:t>
                      </a:r>
                      <a:r>
                        <a:rPr lang="fr-FR" sz="1100" b="0" i="1" dirty="0">
                          <a:latin typeface="+mn-lt"/>
                          <a:ea typeface="Times New Roman"/>
                          <a:cs typeface="Times New Roman"/>
                        </a:rPr>
                        <a:t>Tropique de la violence </a:t>
                      </a:r>
                      <a:r>
                        <a:rPr lang="fr-FR" sz="1100" b="0" dirty="0">
                          <a:latin typeface="+mn-lt"/>
                          <a:ea typeface="Times New Roman"/>
                          <a:cs typeface="Times New Roman"/>
                        </a:rPr>
                        <a:t>: formes de violences et alternatives entraperçues </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Sushma</a:t>
                      </a:r>
                      <a:r>
                        <a:rPr lang="fr-FR" sz="1100" b="1" dirty="0">
                          <a:latin typeface="+mn-lt"/>
                          <a:ea typeface="Times New Roman"/>
                          <a:cs typeface="Times New Roman"/>
                        </a:rPr>
                        <a:t> </a:t>
                      </a:r>
                      <a:r>
                        <a:rPr lang="fr-FR" sz="1100" b="1" dirty="0" err="1">
                          <a:latin typeface="+mn-lt"/>
                          <a:ea typeface="Times New Roman"/>
                          <a:cs typeface="Times New Roman"/>
                        </a:rPr>
                        <a:t>Dusowoth</a:t>
                      </a:r>
                      <a:r>
                        <a:rPr lang="fr-FR" sz="1100" b="1" dirty="0">
                          <a:latin typeface="+mn-lt"/>
                          <a:ea typeface="Times New Roman"/>
                          <a:cs typeface="Times New Roman"/>
                        </a:rPr>
                        <a:t>, Université de Waterloo, </a:t>
                      </a:r>
                      <a:r>
                        <a:rPr lang="fr-FR" sz="1100" b="0" dirty="0">
                          <a:latin typeface="+mn-lt"/>
                          <a:ea typeface="Times New Roman"/>
                          <a:cs typeface="Times New Roman"/>
                        </a:rPr>
                        <a:t>Quand la déraison pousse au meurtre dans </a:t>
                      </a:r>
                      <a:r>
                        <a:rPr lang="fr-FR" sz="1100" b="0" i="1" dirty="0">
                          <a:latin typeface="+mn-lt"/>
                          <a:ea typeface="Times New Roman"/>
                          <a:cs typeface="Times New Roman"/>
                        </a:rPr>
                        <a:t>Morne </a:t>
                      </a:r>
                      <a:r>
                        <a:rPr lang="fr-FR" sz="1100" b="0" i="1" dirty="0" err="1">
                          <a:latin typeface="+mn-lt"/>
                          <a:ea typeface="Times New Roman"/>
                          <a:cs typeface="Times New Roman"/>
                        </a:rPr>
                        <a:t>Câpresse</a:t>
                      </a:r>
                      <a:r>
                        <a:rPr lang="fr-FR" sz="1100" b="0" i="1" dirty="0">
                          <a:latin typeface="+mn-lt"/>
                          <a:ea typeface="Times New Roman"/>
                          <a:cs typeface="Times New Roman"/>
                        </a:rPr>
                        <a:t> </a:t>
                      </a:r>
                      <a:r>
                        <a:rPr lang="fr-FR" sz="1100" b="0" dirty="0">
                          <a:latin typeface="+mn-lt"/>
                          <a:ea typeface="Times New Roman"/>
                          <a:cs typeface="Times New Roman"/>
                        </a:rPr>
                        <a:t>de Gisèle Pineau et </a:t>
                      </a:r>
                      <a:r>
                        <a:rPr lang="fr-FR" sz="1100" b="0" i="1" dirty="0">
                          <a:latin typeface="+mn-lt"/>
                          <a:ea typeface="Times New Roman"/>
                          <a:cs typeface="Times New Roman"/>
                        </a:rPr>
                        <a:t>Blue-Bay Palace </a:t>
                      </a:r>
                      <a:r>
                        <a:rPr lang="fr-FR" sz="1100" b="0" dirty="0">
                          <a:latin typeface="+mn-lt"/>
                          <a:ea typeface="Times New Roman"/>
                          <a:cs typeface="Times New Roman"/>
                        </a:rPr>
                        <a:t>de </a:t>
                      </a:r>
                      <a:r>
                        <a:rPr lang="fr-FR" sz="1100" b="0" dirty="0" err="1">
                          <a:latin typeface="+mn-lt"/>
                          <a:ea typeface="Times New Roman"/>
                          <a:cs typeface="Times New Roman"/>
                        </a:rPr>
                        <a:t>Nathacha</a:t>
                      </a:r>
                      <a:r>
                        <a:rPr lang="fr-FR" sz="1100" b="0" dirty="0">
                          <a:latin typeface="+mn-lt"/>
                          <a:ea typeface="Times New Roman"/>
                          <a:cs typeface="Times New Roman"/>
                        </a:rPr>
                        <a:t> </a:t>
                      </a:r>
                      <a:r>
                        <a:rPr lang="fr-FR" sz="1100" b="0" dirty="0" err="1">
                          <a:latin typeface="+mn-lt"/>
                          <a:ea typeface="Times New Roman"/>
                          <a:cs typeface="Times New Roman"/>
                        </a:rPr>
                        <a:t>Appanah</a:t>
                      </a:r>
                      <a:r>
                        <a:rPr lang="fr-FR" sz="1100" b="0" dirty="0">
                          <a:latin typeface="+mn-lt"/>
                          <a:ea typeface="Times New Roman"/>
                          <a:cs typeface="Times New Roman"/>
                        </a:rPr>
                        <a:t> </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Thila</a:t>
                      </a:r>
                      <a:r>
                        <a:rPr lang="fr-FR" sz="1100" b="1" dirty="0">
                          <a:latin typeface="+mn-lt"/>
                          <a:ea typeface="Times New Roman"/>
                          <a:cs typeface="Times New Roman"/>
                        </a:rPr>
                        <a:t> </a:t>
                      </a:r>
                      <a:r>
                        <a:rPr lang="fr-FR" sz="1100" b="1" dirty="0" err="1">
                          <a:latin typeface="+mn-lt"/>
                          <a:ea typeface="Times New Roman"/>
                          <a:cs typeface="Times New Roman"/>
                        </a:rPr>
                        <a:t>Sunassee</a:t>
                      </a:r>
                      <a:r>
                        <a:rPr lang="fr-FR" sz="1100" b="1" dirty="0">
                          <a:latin typeface="+mn-lt"/>
                          <a:ea typeface="Times New Roman"/>
                          <a:cs typeface="Times New Roman"/>
                        </a:rPr>
                        <a:t>, Université York, </a:t>
                      </a:r>
                      <a:r>
                        <a:rPr lang="fr-FR" sz="1100" b="0" dirty="0">
                          <a:latin typeface="+mn-lt"/>
                          <a:ea typeface="Times New Roman"/>
                          <a:cs typeface="Times New Roman"/>
                        </a:rPr>
                        <a:t>Traumatisme silencieux et silence traumatique dans </a:t>
                      </a:r>
                      <a:r>
                        <a:rPr lang="fr-FR" sz="1100" b="0" i="1" dirty="0">
                          <a:latin typeface="+mn-lt"/>
                          <a:ea typeface="Times New Roman"/>
                          <a:cs typeface="Times New Roman"/>
                        </a:rPr>
                        <a:t>L’arbre fouet </a:t>
                      </a:r>
                      <a:r>
                        <a:rPr lang="fr-FR" sz="1100" b="0" dirty="0">
                          <a:latin typeface="+mn-lt"/>
                          <a:ea typeface="Times New Roman"/>
                          <a:cs typeface="Times New Roman"/>
                        </a:rPr>
                        <a:t>d’Ananda Devi et dans </a:t>
                      </a:r>
                      <a:r>
                        <a:rPr lang="fr-FR" sz="1100" b="0" i="1" dirty="0">
                          <a:latin typeface="+mn-lt"/>
                          <a:ea typeface="Times New Roman"/>
                          <a:cs typeface="Times New Roman"/>
                        </a:rPr>
                        <a:t>Tu t’appelleras Tanga</a:t>
                      </a:r>
                      <a:r>
                        <a:rPr lang="fr-FR" sz="1100" b="0" dirty="0">
                          <a:latin typeface="+mn-lt"/>
                          <a:ea typeface="Times New Roman"/>
                          <a:cs typeface="Times New Roman"/>
                        </a:rPr>
                        <a:t> de </a:t>
                      </a:r>
                      <a:r>
                        <a:rPr lang="fr-FR" sz="1100" b="0" dirty="0" err="1">
                          <a:latin typeface="+mn-lt"/>
                          <a:ea typeface="Times New Roman"/>
                          <a:cs typeface="Times New Roman"/>
                        </a:rPr>
                        <a:t>Calixthe</a:t>
                      </a:r>
                      <a:r>
                        <a:rPr lang="fr-FR" sz="1100" b="0" dirty="0">
                          <a:latin typeface="+mn-lt"/>
                          <a:ea typeface="Times New Roman"/>
                          <a:cs typeface="Times New Roman"/>
                        </a:rPr>
                        <a:t> </a:t>
                      </a:r>
                      <a:r>
                        <a:rPr lang="fr-FR" sz="1100" b="0" dirty="0" err="1">
                          <a:latin typeface="+mn-lt"/>
                          <a:ea typeface="Times New Roman"/>
                          <a:cs typeface="Times New Roman"/>
                        </a:rPr>
                        <a:t>Beyala</a:t>
                      </a:r>
                      <a:r>
                        <a:rPr lang="fr-FR" sz="1100" b="0" dirty="0">
                          <a:latin typeface="+mn-lt"/>
                          <a:ea typeface="Times New Roman"/>
                          <a:cs typeface="Times New Roman"/>
                        </a:rPr>
                        <a:t> </a:t>
                      </a:r>
                    </a:p>
                    <a:p>
                      <a:pPr>
                        <a:lnSpc>
                          <a:spcPct val="100000"/>
                        </a:lnSpc>
                        <a:spcAft>
                          <a:spcPts val="0"/>
                        </a:spcAft>
                      </a:pPr>
                      <a:endParaRPr lang="fr-FR" sz="1100" b="0" dirty="0">
                        <a:latin typeface="+mn-lt"/>
                        <a:ea typeface="Times New Roman"/>
                        <a:cs typeface="Times New Roman"/>
                      </a:endParaRP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Ross Building-R S127</a:t>
                      </a:r>
                    </a:p>
                    <a:p>
                      <a:pPr algn="ctr">
                        <a:spcAft>
                          <a:spcPts val="0"/>
                        </a:spcAft>
                      </a:pPr>
                      <a:r>
                        <a:rPr lang="fr-FR" sz="1100" b="1" dirty="0">
                          <a:latin typeface="+mn-lt"/>
                          <a:ea typeface="Times New Roman"/>
                          <a:cs typeface="Times New Roman"/>
                        </a:rPr>
                        <a:t>14h00– 15h30</a:t>
                      </a:r>
                    </a:p>
                    <a:p>
                      <a:pPr>
                        <a:spcAft>
                          <a:spcPts val="0"/>
                        </a:spcAft>
                      </a:pPr>
                      <a:endParaRPr lang="fr-FR" sz="1100" b="1"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Présidence </a:t>
                      </a:r>
                      <a:r>
                        <a:rPr lang="fr-FR" sz="1100" b="0" dirty="0">
                          <a:latin typeface="+mn-lt"/>
                          <a:ea typeface="Times New Roman"/>
                          <a:cs typeface="Times New Roman"/>
                        </a:rPr>
                        <a:t>:</a:t>
                      </a:r>
                      <a:r>
                        <a:rPr lang="fr-FR" sz="1100" dirty="0">
                          <a:latin typeface="+mn-lt"/>
                          <a:ea typeface="Times New Roman"/>
                          <a:cs typeface="Times New Roman"/>
                        </a:rPr>
                        <a:t> </a:t>
                      </a:r>
                      <a:r>
                        <a:rPr lang="fr-FR" sz="1100" dirty="0" err="1">
                          <a:latin typeface="+mn-lt"/>
                          <a:ea typeface="Times New Roman"/>
                          <a:cs typeface="Times New Roman"/>
                        </a:rPr>
                        <a:t>Eric</a:t>
                      </a:r>
                      <a:r>
                        <a:rPr lang="fr-FR" sz="1100" dirty="0">
                          <a:latin typeface="+mn-lt"/>
                          <a:ea typeface="Times New Roman"/>
                          <a:cs typeface="Times New Roman"/>
                        </a:rPr>
                        <a:t> </a:t>
                      </a:r>
                      <a:r>
                        <a:rPr lang="fr-FR" sz="1100" dirty="0" err="1">
                          <a:latin typeface="+mn-lt"/>
                          <a:ea typeface="Times New Roman"/>
                          <a:cs typeface="Times New Roman"/>
                        </a:rPr>
                        <a:t>Keunne</a:t>
                      </a:r>
                      <a:r>
                        <a:rPr lang="fr-FR" sz="1100" dirty="0">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Séance</a:t>
                      </a:r>
                      <a:r>
                        <a:rPr lang="fr-FR" sz="1100" b="0" dirty="0">
                          <a:latin typeface="+mn-lt"/>
                          <a:ea typeface="Times New Roman"/>
                          <a:cs typeface="Times New Roman"/>
                        </a:rPr>
                        <a:t> : Documents authentiques et culture </a:t>
                      </a:r>
                    </a:p>
                    <a:p>
                      <a:pPr>
                        <a:lnSpc>
                          <a:spcPct val="100000"/>
                        </a:lnSpc>
                        <a:spcAft>
                          <a:spcPts val="0"/>
                        </a:spcAft>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err="1">
                          <a:latin typeface="+mn-lt"/>
                          <a:ea typeface="Times New Roman"/>
                          <a:cs typeface="Times New Roman"/>
                        </a:rPr>
                        <a:t>Mattia</a:t>
                      </a:r>
                      <a:r>
                        <a:rPr lang="fr-FR" sz="1100" b="1" dirty="0">
                          <a:latin typeface="+mn-lt"/>
                          <a:ea typeface="Times New Roman"/>
                          <a:cs typeface="Times New Roman"/>
                        </a:rPr>
                        <a:t> </a:t>
                      </a:r>
                      <a:r>
                        <a:rPr lang="fr-FR" sz="1100" b="1" dirty="0" err="1">
                          <a:latin typeface="+mn-lt"/>
                          <a:ea typeface="Times New Roman"/>
                          <a:cs typeface="Times New Roman"/>
                        </a:rPr>
                        <a:t>Scarpulla</a:t>
                      </a:r>
                      <a:r>
                        <a:rPr lang="fr-FR" sz="1100" b="1" dirty="0">
                          <a:latin typeface="+mn-lt"/>
                          <a:ea typeface="Times New Roman"/>
                          <a:cs typeface="Times New Roman"/>
                        </a:rPr>
                        <a:t>, Université Saint-Paul, </a:t>
                      </a:r>
                      <a:r>
                        <a:rPr lang="fr-FR" sz="1100" b="0" dirty="0">
                          <a:latin typeface="+mn-lt"/>
                          <a:ea typeface="Times New Roman"/>
                          <a:cs typeface="Times New Roman"/>
                        </a:rPr>
                        <a:t>Narrations migrantes. Une expérience en création littéraire utilisant des textes de lois et des articles de presse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Sanaa </a:t>
                      </a:r>
                      <a:r>
                        <a:rPr lang="fr-FR" sz="1100" b="1" dirty="0" err="1">
                          <a:latin typeface="+mn-lt"/>
                          <a:ea typeface="Times New Roman"/>
                          <a:cs typeface="Times New Roman"/>
                        </a:rPr>
                        <a:t>Bassitoun</a:t>
                      </a:r>
                      <a:r>
                        <a:rPr lang="fr-FR" sz="1100" b="1" dirty="0">
                          <a:latin typeface="+mn-lt"/>
                          <a:ea typeface="Times New Roman"/>
                          <a:cs typeface="Times New Roman"/>
                        </a:rPr>
                        <a:t>, </a:t>
                      </a:r>
                      <a:r>
                        <a:rPr lang="fr-CA" sz="1100" b="1" kern="1200" dirty="0">
                          <a:solidFill>
                            <a:schemeClr val="tx1"/>
                          </a:solidFill>
                          <a:effectLst/>
                          <a:latin typeface="+mn-lt"/>
                          <a:ea typeface="+mn-ea"/>
                          <a:cs typeface="+mn-cs"/>
                        </a:rPr>
                        <a:t>Faculté des Sciences de l'</a:t>
                      </a:r>
                      <a:r>
                        <a:rPr lang="fr-CA" sz="1100" b="1" kern="1200" dirty="0" err="1">
                          <a:solidFill>
                            <a:schemeClr val="tx1"/>
                          </a:solidFill>
                          <a:effectLst/>
                          <a:latin typeface="+mn-lt"/>
                          <a:ea typeface="+mn-ea"/>
                          <a:cs typeface="+mn-cs"/>
                        </a:rPr>
                        <a:t>Education</a:t>
                      </a:r>
                      <a:r>
                        <a:rPr lang="fr-CA" sz="1100" b="1" kern="1200" dirty="0">
                          <a:solidFill>
                            <a:schemeClr val="tx1"/>
                          </a:solidFill>
                          <a:effectLst/>
                          <a:latin typeface="+mn-lt"/>
                          <a:ea typeface="+mn-ea"/>
                          <a:cs typeface="+mn-cs"/>
                        </a:rPr>
                        <a:t>, Université Mohammed V, Rabat (Maroc),</a:t>
                      </a:r>
                      <a:r>
                        <a:rPr lang="fr-CA" sz="1100" kern="1200" dirty="0">
                          <a:solidFill>
                            <a:schemeClr val="tx1"/>
                          </a:solidFill>
                          <a:effectLst/>
                          <a:latin typeface="+mn-lt"/>
                          <a:ea typeface="+mn-ea"/>
                          <a:cs typeface="+mn-cs"/>
                        </a:rPr>
                        <a:t> La socialisation des écrits via la littérature en classe de FLE au Maroc</a:t>
                      </a: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dirty="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mn-lt"/>
                          <a:ea typeface="Times New Roman"/>
                          <a:cs typeface="Times New Roman"/>
                        </a:rPr>
                        <a:t>Céline </a:t>
                      </a:r>
                      <a:r>
                        <a:rPr lang="fr-FR" sz="1100" b="1" dirty="0" err="1">
                          <a:latin typeface="+mn-lt"/>
                          <a:ea typeface="Times New Roman"/>
                          <a:cs typeface="Times New Roman"/>
                        </a:rPr>
                        <a:t>Bonnotte</a:t>
                      </a:r>
                      <a:r>
                        <a:rPr lang="fr-FR" sz="1100" b="1" dirty="0">
                          <a:latin typeface="+mn-lt"/>
                          <a:ea typeface="Times New Roman"/>
                          <a:cs typeface="Times New Roman"/>
                        </a:rPr>
                        <a:t>, Carleton </a:t>
                      </a:r>
                      <a:r>
                        <a:rPr lang="fr-FR" sz="1100" b="1" dirty="0" err="1">
                          <a:latin typeface="+mn-lt"/>
                          <a:ea typeface="Times New Roman"/>
                          <a:cs typeface="Times New Roman"/>
                        </a:rPr>
                        <a:t>University</a:t>
                      </a:r>
                      <a:r>
                        <a:rPr lang="fr-FR" sz="1100" b="1" dirty="0">
                          <a:latin typeface="+mn-lt"/>
                          <a:ea typeface="Times New Roman"/>
                          <a:cs typeface="Times New Roman"/>
                        </a:rPr>
                        <a:t>, et Marie Pascal, </a:t>
                      </a:r>
                      <a:r>
                        <a:rPr lang="fr-FR" sz="1100" b="1" dirty="0" err="1">
                          <a:latin typeface="+mn-lt"/>
                          <a:ea typeface="Times New Roman"/>
                          <a:cs typeface="Times New Roman"/>
                        </a:rPr>
                        <a:t>King’s</a:t>
                      </a:r>
                      <a:r>
                        <a:rPr lang="fr-FR" sz="1100" b="1" dirty="0">
                          <a:latin typeface="+mn-lt"/>
                          <a:ea typeface="Times New Roman"/>
                          <a:cs typeface="Times New Roman"/>
                        </a:rPr>
                        <a:t> </a:t>
                      </a:r>
                      <a:r>
                        <a:rPr lang="fr-FR" sz="1100" b="1" dirty="0" err="1">
                          <a:latin typeface="+mn-lt"/>
                          <a:ea typeface="Times New Roman"/>
                          <a:cs typeface="Times New Roman"/>
                        </a:rPr>
                        <a:t>University</a:t>
                      </a:r>
                      <a:r>
                        <a:rPr lang="fr-FR" sz="1100" b="1" dirty="0">
                          <a:latin typeface="+mn-lt"/>
                          <a:ea typeface="Times New Roman"/>
                          <a:cs typeface="Times New Roman"/>
                        </a:rPr>
                        <a:t> </a:t>
                      </a:r>
                      <a:r>
                        <a:rPr lang="fr-FR" sz="1100" b="1" dirty="0" err="1">
                          <a:latin typeface="+mn-lt"/>
                          <a:ea typeface="Times New Roman"/>
                          <a:cs typeface="Times New Roman"/>
                        </a:rPr>
                        <a:t>College</a:t>
                      </a:r>
                      <a:r>
                        <a:rPr lang="fr-FR" sz="1100" b="1" dirty="0">
                          <a:latin typeface="+mn-lt"/>
                          <a:ea typeface="Times New Roman"/>
                          <a:cs typeface="Times New Roman"/>
                        </a:rPr>
                        <a:t>, </a:t>
                      </a:r>
                      <a:r>
                        <a:rPr lang="fr-FR" sz="1100" b="0" dirty="0">
                          <a:latin typeface="+mn-lt"/>
                          <a:ea typeface="Times New Roman"/>
                          <a:cs typeface="Times New Roman"/>
                        </a:rPr>
                        <a:t>Humour et stéréotypes – Combler le fossé culturel en classe de français langue étrangère et seconde</a:t>
                      </a:r>
                    </a:p>
                  </a:txBody>
                  <a:tcPr marL="44263" marR="44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5438"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59974</TotalTime>
  <Words>5808</Words>
  <Application>Microsoft Macintosh PowerPoint</Application>
  <PresentationFormat>Affichage à l'écran (4:3)</PresentationFormat>
  <Paragraphs>651</Paragraphs>
  <Slides>21</Slides>
  <Notes>18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21</vt:i4>
      </vt:variant>
    </vt:vector>
  </HeadingPairs>
  <TitlesOfParts>
    <vt:vector size="30" baseType="lpstr">
      <vt:lpstr>MS Mincho</vt:lpstr>
      <vt:lpstr>Arial</vt:lpstr>
      <vt:lpstr>Calibri</vt:lpstr>
      <vt:lpstr>Courier New</vt:lpstr>
      <vt:lpstr>Garamond</vt:lpstr>
      <vt:lpstr>Iskoola Pota</vt:lpstr>
      <vt:lpstr>Perpetua Titling MT</vt:lpstr>
      <vt:lpstr>Times New Roman</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Quelques infos pratiques </vt:lpstr>
      <vt:lpstr>Présentation PowerPoint</vt:lpstr>
      <vt:lpstr>Présentation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editor</dc:creator>
  <cp:lastModifiedBy>Microsoft Office User</cp:lastModifiedBy>
  <cp:revision>1104</cp:revision>
  <cp:lastPrinted>2023-05-25T14:35:15Z</cp:lastPrinted>
  <dcterms:created xsi:type="dcterms:W3CDTF">2017-01-23T14:38:23Z</dcterms:created>
  <dcterms:modified xsi:type="dcterms:W3CDTF">2023-05-28T22:42:39Z</dcterms:modified>
</cp:coreProperties>
</file>